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Caveat" panose="020B0604020202020204" charset="0"/>
      <p:regular r:id="rId18"/>
      <p:bold r:id="rId19"/>
    </p:embeddedFont>
    <p:embeddedFont>
      <p:font typeface="Merriweather" panose="020B0604020202020204" charset="0"/>
      <p:regular r:id="rId20"/>
      <p:bold r:id="rId21"/>
      <p:italic r:id="rId22"/>
      <p:boldItalic r:id="rId23"/>
    </p:embeddedFont>
    <p:embeddedFont>
      <p:font typeface="Raleway" panose="020B0604020202020204" charset="0"/>
      <p:regular r:id="rId24"/>
      <p:bold r:id="rId25"/>
      <p:italic r:id="rId26"/>
      <p:boldItalic r:id="rId27"/>
    </p:embeddedFont>
    <p:embeddedFont>
      <p:font typeface="Raleway Thin" panose="020B0604020202020204" charset="0"/>
      <p:regular r:id="rId28"/>
      <p:bold r:id="rId29"/>
      <p:italic r:id="rId30"/>
      <p:boldItalic r:id="rId31"/>
    </p:embeddedFont>
    <p:embeddedFont>
      <p:font typeface="Source Sans Pro" panose="020B0503030403020204" pitchFamily="34" charset="0"/>
      <p:regular r:id="rId32"/>
      <p:bold r:id="rId33"/>
      <p:italic r:id="rId34"/>
      <p:boldItalic r:id="rId35"/>
    </p:embeddedFont>
    <p:embeddedFont>
      <p:font typeface="Source Sans Pro Black" panose="020B0803030403020204" pitchFamily="34" charset="0"/>
      <p:bold r:id="rId36"/>
      <p:boldItalic r:id="rId37"/>
    </p:embeddedFont>
    <p:embeddedFont>
      <p:font typeface="Source Sans Pro Light" panose="020B0403030403020204" pitchFamily="34" charset="0"/>
      <p:regular r:id="rId38"/>
      <p:bold r:id="rId39"/>
      <p:italic r:id="rId40"/>
      <p:boldItalic r:id="rId41"/>
    </p:embeddedFont>
    <p:embeddedFont>
      <p:font typeface="Source Sans Pro SemiBold" panose="020B0603030403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0" d="100"/>
          <a:sy n="150" d="100"/>
        </p:scale>
        <p:origin x="318"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font" Target="fonts/font2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font" Target="fonts/font2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presProps" Target="presProps.xml"/><Relationship Id="rId20" Type="http://schemas.openxmlformats.org/officeDocument/2006/relationships/font" Target="fonts/font3.fntdata"/><Relationship Id="rId41"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c6f9544c1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c6f9544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aab09c3e5_1_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aab09c3e5_1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caab09c3e5_6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caab09c3e5_6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aab09c3e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aab09c3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caab09c3e5_6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caab09c3e5_6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caab09c3e5_1_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caab09c3e5_1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c6f9544c1_0_5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c6f9544c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544c1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544c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6f9544c1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6f9544c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caab09c3e5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caab09c3e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aab09c3e5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aab09c3e5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aab09c3e5_1_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aab09c3e5_1_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caab09c3e5_1_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caab09c3e5_1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caab09c3e5_1_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caab09c3e5_1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aab09c3e5_1_7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aab09c3e5_1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matrix.org/bridges/#instagra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hyperlink" Target="https://matrix.org/bridges/#facebook-messenger" TargetMode="External"/><Relationship Id="rId4" Type="http://schemas.openxmlformats.org/officeDocument/2006/relationships/hyperlink" Target="https://matrix.org/bridges/#whatsapp"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matrix-org/synapse"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matrix.org/bridge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www.beeper.com/" TargetMode="External"/><Relationship Id="rId4" Type="http://schemas.openxmlformats.org/officeDocument/2006/relationships/hyperlink" Target="https://text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0">
                <a:latin typeface="Merriweather"/>
                <a:ea typeface="Merriweather"/>
                <a:cs typeface="Merriweather"/>
                <a:sym typeface="Merriweather"/>
              </a:rPr>
              <a:t>TPF And Kaching’s Product Case Study</a:t>
            </a:r>
            <a:r>
              <a:rPr lang="en" b="0">
                <a:latin typeface="Merriweather"/>
                <a:ea typeface="Merriweather"/>
                <a:cs typeface="Merriweather"/>
                <a:sym typeface="Merriweather"/>
              </a:rPr>
              <a:t> </a:t>
            </a:r>
            <a:endParaRPr b="0">
              <a:latin typeface="Merriweather"/>
              <a:ea typeface="Merriweather"/>
              <a:cs typeface="Merriweather"/>
              <a:sym typeface="Merriweather"/>
            </a:endParaRPr>
          </a:p>
        </p:txBody>
      </p:sp>
      <p:sp>
        <p:nvSpPr>
          <p:cNvPr id="59" name="Google Shape;59;p13"/>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Inter IIT Tech Meet’ 21</a:t>
            </a:r>
            <a:endParaRPr/>
          </a:p>
          <a:p>
            <a:pPr marL="0" lvl="0" indent="0" algn="l" rtl="0">
              <a:spcBef>
                <a:spcPts val="0"/>
              </a:spcBef>
              <a:spcAft>
                <a:spcPts val="0"/>
              </a:spcAft>
              <a:buNone/>
            </a:pPr>
            <a:r>
              <a:rPr lang="en"/>
              <a:t> </a:t>
            </a:r>
            <a:r>
              <a:rPr lang="en" sz="1500"/>
              <a:t>IIT Guwahati</a:t>
            </a:r>
            <a:endParaRPr sz="1500"/>
          </a:p>
        </p:txBody>
      </p:sp>
      <p:sp>
        <p:nvSpPr>
          <p:cNvPr id="60" name="Google Shape;60;p13"/>
          <p:cNvSpPr txBox="1"/>
          <p:nvPr/>
        </p:nvSpPr>
        <p:spPr>
          <a:xfrm>
            <a:off x="5814400" y="3194600"/>
            <a:ext cx="2934000" cy="1154400"/>
          </a:xfrm>
          <a:prstGeom prst="rect">
            <a:avLst/>
          </a:prstGeom>
          <a:noFill/>
          <a:ln>
            <a:noFill/>
          </a:ln>
        </p:spPr>
        <p:txBody>
          <a:bodyPr spcFirstLastPara="1" wrap="square" lIns="91425" tIns="91425" rIns="91425" bIns="91425" anchor="t" anchorCtr="0">
            <a:spAutoFit/>
          </a:bodyPr>
          <a:lstStyle/>
          <a:p>
            <a:pPr marL="0" lvl="0" indent="0" algn="r" rtl="0">
              <a:lnSpc>
                <a:spcPct val="50000"/>
              </a:lnSpc>
              <a:spcBef>
                <a:spcPts val="0"/>
              </a:spcBef>
              <a:spcAft>
                <a:spcPts val="0"/>
              </a:spcAft>
              <a:buNone/>
            </a:pPr>
            <a:r>
              <a:rPr lang="en">
                <a:solidFill>
                  <a:srgbClr val="D9D9D9"/>
                </a:solidFill>
                <a:latin typeface="Source Sans Pro"/>
                <a:ea typeface="Source Sans Pro"/>
                <a:cs typeface="Source Sans Pro"/>
                <a:sym typeface="Source Sans Pro"/>
              </a:rPr>
              <a:t>Pulkit Mahajan ( Team Leader )</a:t>
            </a: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r>
              <a:rPr lang="en">
                <a:solidFill>
                  <a:srgbClr val="D9D9D9"/>
                </a:solidFill>
                <a:latin typeface="Source Sans Pro"/>
                <a:ea typeface="Source Sans Pro"/>
                <a:cs typeface="Source Sans Pro"/>
                <a:sym typeface="Source Sans Pro"/>
              </a:rPr>
              <a:t>Dhiraj Pimparkar</a:t>
            </a: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Clr>
                <a:schemeClr val="dk2"/>
              </a:buClr>
              <a:buSzPts val="1100"/>
              <a:buFont typeface="Arial"/>
              <a:buNone/>
            </a:pP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r>
              <a:rPr lang="en">
                <a:solidFill>
                  <a:srgbClr val="D9D9D9"/>
                </a:solidFill>
                <a:latin typeface="Source Sans Pro"/>
                <a:ea typeface="Source Sans Pro"/>
                <a:cs typeface="Source Sans Pro"/>
                <a:sym typeface="Source Sans Pro"/>
              </a:rPr>
              <a:t>Soubhav Gupta</a:t>
            </a: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r>
              <a:rPr lang="en">
                <a:solidFill>
                  <a:srgbClr val="D9D9D9"/>
                </a:solidFill>
                <a:latin typeface="Source Sans Pro"/>
                <a:ea typeface="Source Sans Pro"/>
                <a:cs typeface="Source Sans Pro"/>
                <a:sym typeface="Source Sans Pro"/>
              </a:rPr>
              <a:t>Nishita Phillip</a:t>
            </a: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endParaRPr>
              <a:solidFill>
                <a:srgbClr val="D9D9D9"/>
              </a:solidFill>
              <a:latin typeface="Source Sans Pro"/>
              <a:ea typeface="Source Sans Pro"/>
              <a:cs typeface="Source Sans Pro"/>
              <a:sym typeface="Source Sans Pro"/>
            </a:endParaRPr>
          </a:p>
          <a:p>
            <a:pPr marL="0" lvl="0" indent="0" algn="r" rtl="0">
              <a:lnSpc>
                <a:spcPct val="50000"/>
              </a:lnSpc>
              <a:spcBef>
                <a:spcPts val="0"/>
              </a:spcBef>
              <a:spcAft>
                <a:spcPts val="0"/>
              </a:spcAft>
              <a:buNone/>
            </a:pPr>
            <a:endParaRPr>
              <a:solidFill>
                <a:srgbClr val="D9D9D9"/>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311700" y="0"/>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Parsing the Referrer’s Reply</a:t>
            </a:r>
            <a:endParaRPr/>
          </a:p>
        </p:txBody>
      </p:sp>
      <p:sp>
        <p:nvSpPr>
          <p:cNvPr id="192" name="Google Shape;192;p22"/>
          <p:cNvSpPr/>
          <p:nvPr/>
        </p:nvSpPr>
        <p:spPr>
          <a:xfrm>
            <a:off x="4416425" y="1315050"/>
            <a:ext cx="233350" cy="213900"/>
          </a:xfrm>
          <a:prstGeom prst="flowChartMerg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txBox="1"/>
          <p:nvPr/>
        </p:nvSpPr>
        <p:spPr>
          <a:xfrm>
            <a:off x="374550" y="534750"/>
            <a:ext cx="8394900" cy="780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Clr>
                <a:schemeClr val="dk2"/>
              </a:buClr>
              <a:buSzPts val="1100"/>
              <a:buFont typeface="Arial"/>
              <a:buNone/>
            </a:pPr>
            <a:r>
              <a:rPr lang="en" sz="1800">
                <a:latin typeface="Source Sans Pro"/>
                <a:ea typeface="Source Sans Pro"/>
                <a:cs typeface="Source Sans Pro"/>
                <a:sym typeface="Source Sans Pro"/>
              </a:rPr>
              <a:t>The parsar will loop through the reply string once and will accept only the objects matching the regular expression of </a:t>
            </a:r>
            <a:r>
              <a:rPr lang="en" sz="1800" b="1">
                <a:latin typeface="Source Sans Pro"/>
                <a:ea typeface="Source Sans Pro"/>
                <a:cs typeface="Source Sans Pro"/>
                <a:sym typeface="Source Sans Pro"/>
              </a:rPr>
              <a:t>UPI ID</a:t>
            </a:r>
            <a:r>
              <a:rPr lang="en" sz="1800">
                <a:latin typeface="Source Sans Pro"/>
                <a:ea typeface="Source Sans Pro"/>
                <a:cs typeface="Source Sans Pro"/>
                <a:sym typeface="Source Sans Pro"/>
              </a:rPr>
              <a:t> and </a:t>
            </a:r>
            <a:r>
              <a:rPr lang="en" sz="1800" b="1">
                <a:latin typeface="Source Sans Pro"/>
                <a:ea typeface="Source Sans Pro"/>
                <a:cs typeface="Source Sans Pro"/>
                <a:sym typeface="Source Sans Pro"/>
              </a:rPr>
              <a:t>Mobile Number</a:t>
            </a:r>
            <a:r>
              <a:rPr lang="en" sz="1800">
                <a:latin typeface="Source Sans Pro"/>
                <a:ea typeface="Source Sans Pro"/>
                <a:cs typeface="Source Sans Pro"/>
                <a:sym typeface="Source Sans Pro"/>
              </a:rPr>
              <a:t>.</a:t>
            </a:r>
            <a:endParaRPr>
              <a:latin typeface="Source Sans Pro"/>
              <a:ea typeface="Source Sans Pro"/>
              <a:cs typeface="Source Sans Pro"/>
              <a:sym typeface="Source Sans Pro"/>
            </a:endParaRPr>
          </a:p>
        </p:txBody>
      </p:sp>
      <p:sp>
        <p:nvSpPr>
          <p:cNvPr id="194" name="Google Shape;194;p22"/>
          <p:cNvSpPr/>
          <p:nvPr/>
        </p:nvSpPr>
        <p:spPr>
          <a:xfrm>
            <a:off x="340300" y="2304375"/>
            <a:ext cx="1779300" cy="9333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Case 1:</a:t>
            </a:r>
            <a:endParaRPr/>
          </a:p>
          <a:p>
            <a:pPr marL="0" lvl="0" indent="0" algn="ctr" rtl="0">
              <a:spcBef>
                <a:spcPts val="0"/>
              </a:spcBef>
              <a:spcAft>
                <a:spcPts val="0"/>
              </a:spcAft>
              <a:buNone/>
            </a:pPr>
            <a:r>
              <a:rPr lang="en"/>
              <a:t>Parsar finds both UPI ID and Mobile Number</a:t>
            </a:r>
            <a:endParaRPr/>
          </a:p>
        </p:txBody>
      </p:sp>
      <p:sp>
        <p:nvSpPr>
          <p:cNvPr id="195" name="Google Shape;195;p22"/>
          <p:cNvSpPr/>
          <p:nvPr/>
        </p:nvSpPr>
        <p:spPr>
          <a:xfrm>
            <a:off x="2592875" y="2304375"/>
            <a:ext cx="1779300" cy="9333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Case 2:</a:t>
            </a:r>
            <a:endParaRPr/>
          </a:p>
          <a:p>
            <a:pPr marL="0" lvl="0" indent="0" algn="ctr" rtl="0">
              <a:spcBef>
                <a:spcPts val="0"/>
              </a:spcBef>
              <a:spcAft>
                <a:spcPts val="0"/>
              </a:spcAft>
              <a:buNone/>
            </a:pPr>
            <a:r>
              <a:rPr lang="en"/>
              <a:t>Either or both information is missing.</a:t>
            </a:r>
            <a:endParaRPr/>
          </a:p>
        </p:txBody>
      </p:sp>
      <p:sp>
        <p:nvSpPr>
          <p:cNvPr id="196" name="Google Shape;196;p22"/>
          <p:cNvSpPr/>
          <p:nvPr/>
        </p:nvSpPr>
        <p:spPr>
          <a:xfrm>
            <a:off x="4845450" y="2304375"/>
            <a:ext cx="1779300" cy="933300"/>
          </a:xfrm>
          <a:prstGeom prst="roundRect">
            <a:avLst>
              <a:gd name="adj" fmla="val 16667"/>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Case 3:</a:t>
            </a:r>
            <a:endParaRPr/>
          </a:p>
          <a:p>
            <a:pPr marL="0" lvl="0" indent="0" algn="ctr" rtl="0">
              <a:spcBef>
                <a:spcPts val="0"/>
              </a:spcBef>
              <a:spcAft>
                <a:spcPts val="0"/>
              </a:spcAft>
              <a:buNone/>
            </a:pPr>
            <a:r>
              <a:rPr lang="en"/>
              <a:t>Spammer!!</a:t>
            </a:r>
            <a:endParaRPr/>
          </a:p>
        </p:txBody>
      </p:sp>
      <p:sp>
        <p:nvSpPr>
          <p:cNvPr id="197" name="Google Shape;197;p22"/>
          <p:cNvSpPr/>
          <p:nvPr/>
        </p:nvSpPr>
        <p:spPr>
          <a:xfrm>
            <a:off x="7098025" y="2304375"/>
            <a:ext cx="1779300" cy="1137600"/>
          </a:xfrm>
          <a:prstGeom prst="roundRect">
            <a:avLst>
              <a:gd name="adj" fmla="val 16667"/>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Case 4:</a:t>
            </a:r>
            <a:endParaRPr/>
          </a:p>
          <a:p>
            <a:pPr marL="0" lvl="0" indent="0" algn="ctr" rtl="0">
              <a:spcBef>
                <a:spcPts val="0"/>
              </a:spcBef>
              <a:spcAft>
                <a:spcPts val="0"/>
              </a:spcAft>
              <a:buNone/>
            </a:pPr>
            <a:r>
              <a:rPr lang="en"/>
              <a:t>Unprecedented anomaly, e.g., case 2 repeating more, etc.</a:t>
            </a:r>
            <a:endParaRPr/>
          </a:p>
        </p:txBody>
      </p:sp>
      <p:cxnSp>
        <p:nvCxnSpPr>
          <p:cNvPr id="198" name="Google Shape;198;p22"/>
          <p:cNvCxnSpPr>
            <a:stCxn id="192" idx="2"/>
            <a:endCxn id="194" idx="0"/>
          </p:cNvCxnSpPr>
          <p:nvPr/>
        </p:nvCxnSpPr>
        <p:spPr>
          <a:xfrm rot="5400000">
            <a:off x="2493850" y="265200"/>
            <a:ext cx="775500" cy="3303000"/>
          </a:xfrm>
          <a:prstGeom prst="bentConnector3">
            <a:avLst>
              <a:gd name="adj1" fmla="val 49995"/>
            </a:avLst>
          </a:prstGeom>
          <a:noFill/>
          <a:ln w="9525" cap="flat" cmpd="sng">
            <a:solidFill>
              <a:schemeClr val="dk2"/>
            </a:solidFill>
            <a:prstDash val="solid"/>
            <a:round/>
            <a:headEnd type="none" w="med" len="med"/>
            <a:tailEnd type="none" w="med" len="med"/>
          </a:ln>
        </p:spPr>
      </p:cxnSp>
      <p:cxnSp>
        <p:nvCxnSpPr>
          <p:cNvPr id="199" name="Google Shape;199;p22"/>
          <p:cNvCxnSpPr>
            <a:stCxn id="192" idx="2"/>
            <a:endCxn id="195" idx="0"/>
          </p:cNvCxnSpPr>
          <p:nvPr/>
        </p:nvCxnSpPr>
        <p:spPr>
          <a:xfrm rot="5400000">
            <a:off x="3620050" y="1391400"/>
            <a:ext cx="775500" cy="1050600"/>
          </a:xfrm>
          <a:prstGeom prst="bentConnector3">
            <a:avLst>
              <a:gd name="adj1" fmla="val 49995"/>
            </a:avLst>
          </a:prstGeom>
          <a:noFill/>
          <a:ln w="9525" cap="flat" cmpd="sng">
            <a:solidFill>
              <a:schemeClr val="dk2"/>
            </a:solidFill>
            <a:prstDash val="solid"/>
            <a:round/>
            <a:headEnd type="none" w="med" len="med"/>
            <a:tailEnd type="none" w="med" len="med"/>
          </a:ln>
        </p:spPr>
      </p:cxnSp>
      <p:cxnSp>
        <p:nvCxnSpPr>
          <p:cNvPr id="200" name="Google Shape;200;p22"/>
          <p:cNvCxnSpPr>
            <a:stCxn id="192" idx="2"/>
            <a:endCxn id="196" idx="0"/>
          </p:cNvCxnSpPr>
          <p:nvPr/>
        </p:nvCxnSpPr>
        <p:spPr>
          <a:xfrm rot="-5400000" flipH="1">
            <a:off x="4746400" y="1315650"/>
            <a:ext cx="775500" cy="1202100"/>
          </a:xfrm>
          <a:prstGeom prst="bentConnector3">
            <a:avLst>
              <a:gd name="adj1" fmla="val 49995"/>
            </a:avLst>
          </a:prstGeom>
          <a:noFill/>
          <a:ln w="9525" cap="flat" cmpd="sng">
            <a:solidFill>
              <a:schemeClr val="dk2"/>
            </a:solidFill>
            <a:prstDash val="solid"/>
            <a:round/>
            <a:headEnd type="none" w="med" len="med"/>
            <a:tailEnd type="none" w="med" len="med"/>
          </a:ln>
        </p:spPr>
      </p:cxnSp>
      <p:cxnSp>
        <p:nvCxnSpPr>
          <p:cNvPr id="201" name="Google Shape;201;p22"/>
          <p:cNvCxnSpPr>
            <a:stCxn id="192" idx="2"/>
            <a:endCxn id="197" idx="0"/>
          </p:cNvCxnSpPr>
          <p:nvPr/>
        </p:nvCxnSpPr>
        <p:spPr>
          <a:xfrm rot="-5400000" flipH="1">
            <a:off x="5872600" y="189450"/>
            <a:ext cx="775500" cy="3454500"/>
          </a:xfrm>
          <a:prstGeom prst="bentConnector3">
            <a:avLst>
              <a:gd name="adj1" fmla="val 49995"/>
            </a:avLst>
          </a:prstGeom>
          <a:noFill/>
          <a:ln w="9525" cap="flat" cmpd="sng">
            <a:solidFill>
              <a:schemeClr val="dk2"/>
            </a:solidFill>
            <a:prstDash val="solid"/>
            <a:round/>
            <a:headEnd type="none" w="med" len="med"/>
            <a:tailEnd type="none" w="med" len="med"/>
          </a:ln>
        </p:spPr>
      </p:cxnSp>
      <p:sp>
        <p:nvSpPr>
          <p:cNvPr id="202" name="Google Shape;202;p22"/>
          <p:cNvSpPr txBox="1"/>
          <p:nvPr/>
        </p:nvSpPr>
        <p:spPr>
          <a:xfrm>
            <a:off x="350025" y="3441975"/>
            <a:ext cx="17697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Information is sent successfully to Kaching Dashboard and Dashboard is updated with user details</a:t>
            </a:r>
            <a:endParaRPr>
              <a:latin typeface="Source Sans Pro"/>
              <a:ea typeface="Source Sans Pro"/>
              <a:cs typeface="Source Sans Pro"/>
              <a:sym typeface="Source Sans Pro"/>
            </a:endParaRPr>
          </a:p>
        </p:txBody>
      </p:sp>
      <p:sp>
        <p:nvSpPr>
          <p:cNvPr id="203" name="Google Shape;203;p22"/>
          <p:cNvSpPr txBox="1"/>
          <p:nvPr/>
        </p:nvSpPr>
        <p:spPr>
          <a:xfrm>
            <a:off x="2625225" y="3441900"/>
            <a:ext cx="17469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The chat client requests the details again. </a:t>
            </a:r>
            <a:endParaRPr>
              <a:latin typeface="Source Sans Pro"/>
              <a:ea typeface="Source Sans Pro"/>
              <a:cs typeface="Source Sans Pro"/>
              <a:sym typeface="Source Sans Pro"/>
            </a:endParaRPr>
          </a:p>
        </p:txBody>
      </p:sp>
      <p:sp>
        <p:nvSpPr>
          <p:cNvPr id="204" name="Google Shape;204;p22"/>
          <p:cNvSpPr txBox="1"/>
          <p:nvPr/>
        </p:nvSpPr>
        <p:spPr>
          <a:xfrm>
            <a:off x="4783750" y="3284900"/>
            <a:ext cx="2090400" cy="1908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In case a huge number of message objects are detected that do not contain legit information, the chat room will be marked as spam and will be handled later by the intern. </a:t>
            </a:r>
            <a:endParaRPr>
              <a:latin typeface="Source Sans Pro"/>
              <a:ea typeface="Source Sans Pro"/>
              <a:cs typeface="Source Sans Pro"/>
              <a:sym typeface="Source Sans Pro"/>
            </a:endParaRPr>
          </a:p>
        </p:txBody>
      </p:sp>
      <p:sp>
        <p:nvSpPr>
          <p:cNvPr id="205" name="Google Shape;205;p22"/>
          <p:cNvSpPr txBox="1"/>
          <p:nvPr/>
        </p:nvSpPr>
        <p:spPr>
          <a:xfrm>
            <a:off x="7136725" y="3550725"/>
            <a:ext cx="1746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206" name="Google Shape;206;p22"/>
          <p:cNvSpPr txBox="1"/>
          <p:nvPr/>
        </p:nvSpPr>
        <p:spPr>
          <a:xfrm>
            <a:off x="7136725" y="3549675"/>
            <a:ext cx="17112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Source Sans Pro"/>
                <a:ea typeface="Source Sans Pro"/>
                <a:cs typeface="Source Sans Pro"/>
                <a:sym typeface="Source Sans Pro"/>
              </a:rPr>
              <a:t>A warning will be sent to the intern who will take over the conversation</a:t>
            </a:r>
            <a:endParaRPr>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3"/>
          <p:cNvPicPr preferRelativeResize="0"/>
          <p:nvPr/>
        </p:nvPicPr>
        <p:blipFill>
          <a:blip r:embed="rId3">
            <a:alphaModFix/>
          </a:blip>
          <a:stretch>
            <a:fillRect/>
          </a:stretch>
        </p:blipFill>
        <p:spPr>
          <a:xfrm>
            <a:off x="3221400" y="422388"/>
            <a:ext cx="3098375" cy="4616826"/>
          </a:xfrm>
          <a:prstGeom prst="rect">
            <a:avLst/>
          </a:prstGeom>
          <a:noFill/>
          <a:ln>
            <a:noFill/>
          </a:ln>
        </p:spPr>
      </p:pic>
      <p:pic>
        <p:nvPicPr>
          <p:cNvPr id="212" name="Google Shape;212;p23"/>
          <p:cNvPicPr preferRelativeResize="0"/>
          <p:nvPr/>
        </p:nvPicPr>
        <p:blipFill>
          <a:blip r:embed="rId4">
            <a:alphaModFix/>
          </a:blip>
          <a:stretch>
            <a:fillRect/>
          </a:stretch>
        </p:blipFill>
        <p:spPr>
          <a:xfrm>
            <a:off x="6661950" y="0"/>
            <a:ext cx="2308250" cy="2427600"/>
          </a:xfrm>
          <a:prstGeom prst="rect">
            <a:avLst/>
          </a:prstGeom>
          <a:noFill/>
          <a:ln>
            <a:noFill/>
          </a:ln>
        </p:spPr>
      </p:pic>
      <p:pic>
        <p:nvPicPr>
          <p:cNvPr id="213" name="Google Shape;213;p23"/>
          <p:cNvPicPr preferRelativeResize="0"/>
          <p:nvPr/>
        </p:nvPicPr>
        <p:blipFill>
          <a:blip r:embed="rId5">
            <a:alphaModFix/>
          </a:blip>
          <a:stretch>
            <a:fillRect/>
          </a:stretch>
        </p:blipFill>
        <p:spPr>
          <a:xfrm>
            <a:off x="6694250" y="2507850"/>
            <a:ext cx="2243651" cy="2483251"/>
          </a:xfrm>
          <a:prstGeom prst="rect">
            <a:avLst/>
          </a:prstGeom>
          <a:noFill/>
          <a:ln>
            <a:noFill/>
          </a:ln>
        </p:spPr>
      </p:pic>
      <p:pic>
        <p:nvPicPr>
          <p:cNvPr id="214" name="Google Shape;214;p23"/>
          <p:cNvPicPr preferRelativeResize="0"/>
          <p:nvPr/>
        </p:nvPicPr>
        <p:blipFill>
          <a:blip r:embed="rId6">
            <a:alphaModFix/>
          </a:blip>
          <a:stretch>
            <a:fillRect/>
          </a:stretch>
        </p:blipFill>
        <p:spPr>
          <a:xfrm>
            <a:off x="152400" y="256650"/>
            <a:ext cx="2980750" cy="473445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1000"/>
                                        <p:tgtEl>
                                          <p:spTgt spid="2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1"/>
                                        </p:tgtEl>
                                        <p:attrNameLst>
                                          <p:attrName>style.visibility</p:attrName>
                                        </p:attrNameLst>
                                      </p:cBhvr>
                                      <p:to>
                                        <p:strVal val="visible"/>
                                      </p:to>
                                    </p:set>
                                    <p:animEffect transition="in" filter="fade">
                                      <p:cBhvr>
                                        <p:cTn id="12" dur="1600"/>
                                        <p:tgtEl>
                                          <p:spTgt spid="2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2"/>
                                        </p:tgtEl>
                                        <p:attrNameLst>
                                          <p:attrName>style.visibility</p:attrName>
                                        </p:attrNameLst>
                                      </p:cBhvr>
                                      <p:to>
                                        <p:strVal val="visible"/>
                                      </p:to>
                                    </p:set>
                                    <p:animEffect transition="in" filter="fade">
                                      <p:cBhvr>
                                        <p:cTn id="17" dur="1000"/>
                                        <p:tgtEl>
                                          <p:spTgt spid="2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3"/>
                                        </p:tgtEl>
                                        <p:attrNameLst>
                                          <p:attrName>style.visibility</p:attrName>
                                        </p:attrNameLst>
                                      </p:cBhvr>
                                      <p:to>
                                        <p:strVal val="visible"/>
                                      </p:to>
                                    </p:set>
                                    <p:animEffect transition="in" filter="fade">
                                      <p:cBhvr>
                                        <p:cTn id="22" dur="10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8"/>
        <p:cNvGrpSpPr/>
        <p:nvPr/>
      </p:nvGrpSpPr>
      <p:grpSpPr>
        <a:xfrm>
          <a:off x="0" y="0"/>
          <a:ext cx="0" cy="0"/>
          <a:chOff x="0" y="0"/>
          <a:chExt cx="0" cy="0"/>
        </a:xfrm>
      </p:grpSpPr>
      <p:sp>
        <p:nvSpPr>
          <p:cNvPr id="219" name="Google Shape;219;p2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PayOut Server </a:t>
            </a:r>
            <a:endParaRPr/>
          </a:p>
        </p:txBody>
      </p:sp>
      <p:sp>
        <p:nvSpPr>
          <p:cNvPr id="220" name="Google Shape;220;p24"/>
          <p:cNvSpPr txBox="1">
            <a:spLocks noGrp="1"/>
          </p:cNvSpPr>
          <p:nvPr>
            <p:ph type="body" idx="1"/>
          </p:nvPr>
        </p:nvSpPr>
        <p:spPr>
          <a:xfrm>
            <a:off x="311700" y="1152475"/>
            <a:ext cx="85206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 We are using </a:t>
            </a:r>
            <a:r>
              <a:rPr lang="en">
                <a:solidFill>
                  <a:srgbClr val="000000"/>
                </a:solidFill>
                <a:latin typeface="Source Sans Pro SemiBold"/>
                <a:ea typeface="Source Sans Pro SemiBold"/>
                <a:cs typeface="Source Sans Pro SemiBold"/>
                <a:sym typeface="Source Sans Pro SemiBold"/>
              </a:rPr>
              <a:t>Wallet transfer API</a:t>
            </a:r>
            <a:r>
              <a:rPr lang="en">
                <a:solidFill>
                  <a:srgbClr val="000000"/>
                </a:solidFill>
              </a:rPr>
              <a:t> from Paytm payout services. It helps </a:t>
            </a:r>
            <a:r>
              <a:rPr lang="en">
                <a:solidFill>
                  <a:srgbClr val="000000"/>
                </a:solidFill>
                <a:latin typeface="Source Sans Pro SemiBold"/>
                <a:ea typeface="Source Sans Pro SemiBold"/>
                <a:cs typeface="Source Sans Pro SemiBold"/>
                <a:sym typeface="Source Sans Pro SemiBold"/>
              </a:rPr>
              <a:t>to disburse funds automatically from sub-wallets/disbursal accounts to user wallets(referrers) using the beneficiary mobile number or email id.</a:t>
            </a:r>
            <a:endParaRPr>
              <a:solidFill>
                <a:srgbClr val="000000"/>
              </a:solidFill>
              <a:highlight>
                <a:srgbClr val="FFFFFF"/>
              </a:highlight>
            </a:endParaRPr>
          </a:p>
          <a:p>
            <a:pPr marL="0" lvl="0" indent="0" algn="l" rtl="0">
              <a:spcBef>
                <a:spcPts val="1600"/>
              </a:spcBef>
              <a:spcAft>
                <a:spcPts val="0"/>
              </a:spcAft>
              <a:buNone/>
            </a:pPr>
            <a:r>
              <a:rPr lang="en">
                <a:solidFill>
                  <a:srgbClr val="000000"/>
                </a:solidFill>
              </a:rPr>
              <a:t>→ </a:t>
            </a:r>
            <a:r>
              <a:rPr lang="en">
                <a:solidFill>
                  <a:srgbClr val="000000"/>
                </a:solidFill>
                <a:latin typeface="Source Sans Pro SemiBold"/>
                <a:ea typeface="Source Sans Pro SemiBold"/>
                <a:cs typeface="Source Sans Pro SemiBold"/>
                <a:sym typeface="Source Sans Pro SemiBold"/>
              </a:rPr>
              <a:t>Disbursal Account</a:t>
            </a:r>
            <a:r>
              <a:rPr lang="en">
                <a:solidFill>
                  <a:srgbClr val="000000"/>
                </a:solidFill>
              </a:rPr>
              <a:t> is the account that will be used by Kaching to transfer funds to the referrers(user wallets).</a:t>
            </a:r>
            <a:endParaRPr>
              <a:solidFill>
                <a:srgbClr val="000000"/>
              </a:solidFill>
            </a:endParaRPr>
          </a:p>
          <a:p>
            <a:pPr marL="0" lvl="0" indent="0" algn="l" rtl="0">
              <a:lnSpc>
                <a:spcPct val="75000"/>
              </a:lnSpc>
              <a:spcBef>
                <a:spcPts val="1600"/>
              </a:spcBef>
              <a:spcAft>
                <a:spcPts val="0"/>
              </a:spcAft>
              <a:buNone/>
            </a:pPr>
            <a:r>
              <a:rPr lang="en">
                <a:solidFill>
                  <a:srgbClr val="000000"/>
                </a:solidFill>
              </a:rPr>
              <a:t>→ The requirements by Wallet transfer API are : </a:t>
            </a:r>
            <a:r>
              <a:rPr lang="en" b="1">
                <a:solidFill>
                  <a:srgbClr val="000000"/>
                </a:solidFill>
              </a:rPr>
              <a:t>→</a:t>
            </a:r>
            <a:r>
              <a:rPr lang="en">
                <a:solidFill>
                  <a:srgbClr val="000000"/>
                </a:solidFill>
              </a:rPr>
              <a:t> </a:t>
            </a:r>
            <a:r>
              <a:rPr lang="en">
                <a:solidFill>
                  <a:srgbClr val="000000"/>
                </a:solidFill>
                <a:latin typeface="Source Sans Pro SemiBold"/>
                <a:ea typeface="Source Sans Pro SemiBold"/>
                <a:cs typeface="Source Sans Pro SemiBold"/>
                <a:sym typeface="Source Sans Pro SemiBold"/>
              </a:rPr>
              <a:t>UPI ID</a:t>
            </a:r>
            <a:endParaRPr>
              <a:solidFill>
                <a:srgbClr val="000000"/>
              </a:solidFill>
              <a:latin typeface="Source Sans Pro SemiBold"/>
              <a:ea typeface="Source Sans Pro SemiBold"/>
              <a:cs typeface="Source Sans Pro SemiBold"/>
              <a:sym typeface="Source Sans Pro SemiBold"/>
            </a:endParaRPr>
          </a:p>
          <a:p>
            <a:pPr marL="0" lvl="0" indent="0" algn="l" rtl="0">
              <a:lnSpc>
                <a:spcPct val="75000"/>
              </a:lnSpc>
              <a:spcBef>
                <a:spcPts val="1600"/>
              </a:spcBef>
              <a:spcAft>
                <a:spcPts val="0"/>
              </a:spcAft>
              <a:buNone/>
            </a:pPr>
            <a:r>
              <a:rPr lang="en">
                <a:solidFill>
                  <a:srgbClr val="000000"/>
                </a:solidFill>
                <a:latin typeface="Source Sans Pro SemiBold"/>
                <a:ea typeface="Source Sans Pro SemiBold"/>
                <a:cs typeface="Source Sans Pro SemiBold"/>
                <a:sym typeface="Source Sans Pro SemiBold"/>
              </a:rPr>
              <a:t>                                                                                                 → Mobile No/Email ID</a:t>
            </a:r>
            <a:endParaRPr>
              <a:solidFill>
                <a:srgbClr val="000000"/>
              </a:solidFill>
              <a:latin typeface="Source Sans Pro SemiBold"/>
              <a:ea typeface="Source Sans Pro SemiBold"/>
              <a:cs typeface="Source Sans Pro SemiBold"/>
              <a:sym typeface="Source Sans Pro SemiBold"/>
            </a:endParaRPr>
          </a:p>
          <a:p>
            <a:pPr marL="0" lvl="0" indent="0" algn="l" rtl="0">
              <a:lnSpc>
                <a:spcPct val="75000"/>
              </a:lnSpc>
              <a:spcBef>
                <a:spcPts val="1600"/>
              </a:spcBef>
              <a:spcAft>
                <a:spcPts val="0"/>
              </a:spcAft>
              <a:buNone/>
            </a:pPr>
            <a:r>
              <a:rPr lang="en">
                <a:solidFill>
                  <a:srgbClr val="000000"/>
                </a:solidFill>
                <a:latin typeface="Source Sans Pro SemiBold"/>
                <a:ea typeface="Source Sans Pro SemiBold"/>
                <a:cs typeface="Source Sans Pro SemiBold"/>
                <a:sym typeface="Source Sans Pro SemiBold"/>
              </a:rPr>
              <a:t>                                                                                                 → Amount to be transfered</a:t>
            </a:r>
            <a:endParaRPr>
              <a:solidFill>
                <a:srgbClr val="000000"/>
              </a:solidFill>
              <a:latin typeface="Source Sans Pro SemiBold"/>
              <a:ea typeface="Source Sans Pro SemiBold"/>
              <a:cs typeface="Source Sans Pro SemiBold"/>
              <a:sym typeface="Source Sans Pro SemiBold"/>
            </a:endParaRPr>
          </a:p>
          <a:p>
            <a:pPr marL="0" lvl="0" indent="0" algn="l" rtl="0">
              <a:spcBef>
                <a:spcPts val="1600"/>
              </a:spcBef>
              <a:spcAft>
                <a:spcPts val="0"/>
              </a:spcAft>
              <a:buClr>
                <a:schemeClr val="dk2"/>
              </a:buClr>
              <a:buSzPts val="1100"/>
              <a:buFont typeface="Arial"/>
              <a:buNone/>
            </a:pPr>
            <a:endParaRPr>
              <a:solidFill>
                <a:srgbClr val="000000"/>
              </a:solidFill>
            </a:endParaRPr>
          </a:p>
          <a:p>
            <a:pPr marL="0" lvl="0" indent="0" algn="l" rtl="0">
              <a:spcBef>
                <a:spcPts val="1600"/>
              </a:spcBef>
              <a:spcAft>
                <a:spcPts val="1600"/>
              </a:spcAft>
              <a:buNone/>
            </a:pPr>
            <a:br>
              <a:rPr lang="en">
                <a:solidFill>
                  <a:srgbClr val="000000"/>
                </a:solidFill>
                <a:highlight>
                  <a:srgbClr val="FFFFFF"/>
                </a:highlight>
                <a:latin typeface="Source Sans Pro Light"/>
                <a:ea typeface="Source Sans Pro Light"/>
                <a:cs typeface="Source Sans Pro Light"/>
                <a:sym typeface="Source Sans Pro Light"/>
              </a:rPr>
            </a:br>
            <a:endParaRPr>
              <a:solidFill>
                <a:srgbClr val="000000"/>
              </a:solidFill>
              <a:latin typeface="Source Sans Pro Light"/>
              <a:ea typeface="Source Sans Pro Light"/>
              <a:cs typeface="Source Sans Pro Light"/>
              <a:sym typeface="Source Sans Pr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5"/>
          <p:cNvSpPr txBox="1">
            <a:spLocks noGrp="1"/>
          </p:cNvSpPr>
          <p:nvPr>
            <p:ph type="body" idx="1"/>
          </p:nvPr>
        </p:nvSpPr>
        <p:spPr>
          <a:xfrm>
            <a:off x="402750" y="261200"/>
            <a:ext cx="8520600" cy="48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sz="1700">
              <a:solidFill>
                <a:srgbClr val="000000"/>
              </a:solidFill>
              <a:latin typeface="Raleway Thin"/>
              <a:ea typeface="Raleway Thin"/>
              <a:cs typeface="Raleway Thin"/>
              <a:sym typeface="Raleway Thin"/>
            </a:endParaRPr>
          </a:p>
          <a:p>
            <a:pPr marL="0" lvl="0" indent="0" algn="l" rtl="0">
              <a:spcBef>
                <a:spcPts val="1600"/>
              </a:spcBef>
              <a:spcAft>
                <a:spcPts val="0"/>
              </a:spcAft>
              <a:buNone/>
            </a:pPr>
            <a:endParaRPr/>
          </a:p>
          <a:p>
            <a:pPr marL="0" lvl="0" indent="0" algn="l" rtl="0">
              <a:spcBef>
                <a:spcPts val="1600"/>
              </a:spcBef>
              <a:spcAft>
                <a:spcPts val="0"/>
              </a:spcAft>
              <a:buNone/>
            </a:pPr>
            <a:endParaRPr sz="1100">
              <a:solidFill>
                <a:srgbClr val="FF0000"/>
              </a:solidFill>
              <a:latin typeface="Arial"/>
              <a:ea typeface="Arial"/>
              <a:cs typeface="Arial"/>
              <a:sym typeface="Arial"/>
            </a:endParaRPr>
          </a:p>
          <a:p>
            <a:pPr marL="0" lvl="0" indent="0" algn="l" rtl="0">
              <a:spcBef>
                <a:spcPts val="1600"/>
              </a:spcBef>
              <a:spcAft>
                <a:spcPts val="1600"/>
              </a:spcAft>
              <a:buNone/>
            </a:pPr>
            <a:endParaRPr/>
          </a:p>
        </p:txBody>
      </p:sp>
      <p:sp>
        <p:nvSpPr>
          <p:cNvPr id="226" name="Google Shape;226;p25"/>
          <p:cNvSpPr txBox="1"/>
          <p:nvPr/>
        </p:nvSpPr>
        <p:spPr>
          <a:xfrm>
            <a:off x="311700" y="759800"/>
            <a:ext cx="8702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latin typeface="Source Sans Pro"/>
              <a:ea typeface="Source Sans Pro"/>
              <a:cs typeface="Source Sans Pro"/>
              <a:sym typeface="Source Sans Pro"/>
            </a:endParaRPr>
          </a:p>
        </p:txBody>
      </p:sp>
      <p:sp>
        <p:nvSpPr>
          <p:cNvPr id="227" name="Google Shape;227;p25"/>
          <p:cNvSpPr/>
          <p:nvPr/>
        </p:nvSpPr>
        <p:spPr>
          <a:xfrm>
            <a:off x="6892700" y="373400"/>
            <a:ext cx="1234500" cy="1234500"/>
          </a:xfrm>
          <a:prstGeom prst="roundRect">
            <a:avLst>
              <a:gd name="adj" fmla="val 16667"/>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Raleway"/>
                <a:ea typeface="Raleway"/>
                <a:cs typeface="Raleway"/>
                <a:sym typeface="Raleway"/>
              </a:rPr>
              <a:t>Wallet transfer API</a:t>
            </a:r>
            <a:endParaRPr b="1">
              <a:latin typeface="Raleway"/>
              <a:ea typeface="Raleway"/>
              <a:cs typeface="Raleway"/>
              <a:sym typeface="Raleway"/>
            </a:endParaRPr>
          </a:p>
        </p:txBody>
      </p:sp>
      <p:sp>
        <p:nvSpPr>
          <p:cNvPr id="228" name="Google Shape;228;p25"/>
          <p:cNvSpPr/>
          <p:nvPr/>
        </p:nvSpPr>
        <p:spPr>
          <a:xfrm>
            <a:off x="311700" y="373400"/>
            <a:ext cx="1585500" cy="12345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b="1">
                <a:latin typeface="Raleway"/>
                <a:ea typeface="Raleway"/>
                <a:cs typeface="Raleway"/>
                <a:sym typeface="Raleway"/>
              </a:rPr>
              <a:t>KACHING  DASHBOARD</a:t>
            </a:r>
            <a:endParaRPr b="1">
              <a:latin typeface="Raleway"/>
              <a:ea typeface="Raleway"/>
              <a:cs typeface="Raleway"/>
              <a:sym typeface="Raleway"/>
            </a:endParaRPr>
          </a:p>
        </p:txBody>
      </p:sp>
      <p:sp>
        <p:nvSpPr>
          <p:cNvPr id="229" name="Google Shape;229;p25"/>
          <p:cNvSpPr/>
          <p:nvPr/>
        </p:nvSpPr>
        <p:spPr>
          <a:xfrm>
            <a:off x="6732050" y="3501125"/>
            <a:ext cx="1555800" cy="12345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b="1">
                <a:latin typeface="Raleway"/>
                <a:ea typeface="Raleway"/>
                <a:cs typeface="Raleway"/>
                <a:sym typeface="Raleway"/>
              </a:rPr>
              <a:t>Messaging Server</a:t>
            </a:r>
            <a:endParaRPr b="1">
              <a:latin typeface="Raleway"/>
              <a:ea typeface="Raleway"/>
              <a:cs typeface="Raleway"/>
              <a:sym typeface="Raleway"/>
            </a:endParaRPr>
          </a:p>
        </p:txBody>
      </p:sp>
      <p:cxnSp>
        <p:nvCxnSpPr>
          <p:cNvPr id="230" name="Google Shape;230;p25"/>
          <p:cNvCxnSpPr/>
          <p:nvPr/>
        </p:nvCxnSpPr>
        <p:spPr>
          <a:xfrm>
            <a:off x="1977550" y="1501950"/>
            <a:ext cx="4834800" cy="0"/>
          </a:xfrm>
          <a:prstGeom prst="straightConnector1">
            <a:avLst/>
          </a:prstGeom>
          <a:noFill/>
          <a:ln w="9525" cap="flat" cmpd="sng">
            <a:solidFill>
              <a:schemeClr val="dk2"/>
            </a:solidFill>
            <a:prstDash val="solid"/>
            <a:round/>
            <a:headEnd type="none" w="med" len="med"/>
            <a:tailEnd type="triangle" w="med" len="med"/>
          </a:ln>
        </p:spPr>
      </p:cxnSp>
      <p:sp>
        <p:nvSpPr>
          <p:cNvPr id="231" name="Google Shape;231;p25"/>
          <p:cNvSpPr txBox="1"/>
          <p:nvPr/>
        </p:nvSpPr>
        <p:spPr>
          <a:xfrm>
            <a:off x="2173425" y="186800"/>
            <a:ext cx="4539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aleway"/>
                <a:ea typeface="Raleway"/>
                <a:cs typeface="Raleway"/>
                <a:sym typeface="Raleway"/>
              </a:rPr>
              <a:t>Sends the following details and requests API to initiate the payment (Scripting)</a:t>
            </a:r>
            <a:endParaRPr>
              <a:latin typeface="Raleway"/>
              <a:ea typeface="Raleway"/>
              <a:cs typeface="Raleway"/>
              <a:sym typeface="Raleway"/>
            </a:endParaRPr>
          </a:p>
        </p:txBody>
      </p:sp>
      <p:sp>
        <p:nvSpPr>
          <p:cNvPr id="232" name="Google Shape;232;p25"/>
          <p:cNvSpPr txBox="1"/>
          <p:nvPr/>
        </p:nvSpPr>
        <p:spPr>
          <a:xfrm>
            <a:off x="2066125" y="759788"/>
            <a:ext cx="2580900" cy="7389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Font typeface="Raleway Thin"/>
              <a:buAutoNum type="arabicPeriod"/>
            </a:pPr>
            <a:r>
              <a:rPr lang="en" sz="1200">
                <a:latin typeface="Raleway Thin"/>
                <a:ea typeface="Raleway Thin"/>
                <a:cs typeface="Raleway Thin"/>
                <a:sym typeface="Raleway Thin"/>
              </a:rPr>
              <a:t>UPI id</a:t>
            </a:r>
            <a:endParaRPr sz="1200">
              <a:latin typeface="Raleway Thin"/>
              <a:ea typeface="Raleway Thin"/>
              <a:cs typeface="Raleway Thin"/>
              <a:sym typeface="Raleway Thin"/>
            </a:endParaRPr>
          </a:p>
          <a:p>
            <a:pPr marL="457200" lvl="0" indent="-304800" algn="l" rtl="0">
              <a:spcBef>
                <a:spcPts val="0"/>
              </a:spcBef>
              <a:spcAft>
                <a:spcPts val="0"/>
              </a:spcAft>
              <a:buSzPts val="1200"/>
              <a:buFont typeface="Raleway Thin"/>
              <a:buAutoNum type="arabicPeriod"/>
            </a:pPr>
            <a:r>
              <a:rPr lang="en" sz="1200">
                <a:latin typeface="Raleway Thin"/>
                <a:ea typeface="Raleway Thin"/>
                <a:cs typeface="Raleway Thin"/>
                <a:sym typeface="Raleway Thin"/>
              </a:rPr>
              <a:t>Phone no./email</a:t>
            </a:r>
            <a:endParaRPr sz="1200">
              <a:latin typeface="Raleway Thin"/>
              <a:ea typeface="Raleway Thin"/>
              <a:cs typeface="Raleway Thin"/>
              <a:sym typeface="Raleway Thin"/>
            </a:endParaRPr>
          </a:p>
          <a:p>
            <a:pPr marL="457200" lvl="0" indent="-304800" algn="l" rtl="0">
              <a:spcBef>
                <a:spcPts val="0"/>
              </a:spcBef>
              <a:spcAft>
                <a:spcPts val="0"/>
              </a:spcAft>
              <a:buSzPts val="1200"/>
              <a:buFont typeface="Raleway Thin"/>
              <a:buAutoNum type="arabicPeriod"/>
            </a:pPr>
            <a:r>
              <a:rPr lang="en" sz="1200">
                <a:latin typeface="Raleway Thin"/>
                <a:ea typeface="Raleway Thin"/>
                <a:cs typeface="Raleway Thin"/>
                <a:sym typeface="Raleway Thin"/>
              </a:rPr>
              <a:t>Amount</a:t>
            </a:r>
            <a:endParaRPr sz="1200">
              <a:latin typeface="Raleway Thin"/>
              <a:ea typeface="Raleway Thin"/>
              <a:cs typeface="Raleway Thin"/>
              <a:sym typeface="Raleway Thin"/>
            </a:endParaRPr>
          </a:p>
        </p:txBody>
      </p:sp>
      <p:cxnSp>
        <p:nvCxnSpPr>
          <p:cNvPr id="233" name="Google Shape;233;p25"/>
          <p:cNvCxnSpPr>
            <a:stCxn id="227" idx="2"/>
          </p:cNvCxnSpPr>
          <p:nvPr/>
        </p:nvCxnSpPr>
        <p:spPr>
          <a:xfrm flipH="1">
            <a:off x="7506050" y="1607900"/>
            <a:ext cx="3900" cy="1863900"/>
          </a:xfrm>
          <a:prstGeom prst="straightConnector1">
            <a:avLst/>
          </a:prstGeom>
          <a:noFill/>
          <a:ln w="9525" cap="flat" cmpd="sng">
            <a:solidFill>
              <a:schemeClr val="dk2"/>
            </a:solidFill>
            <a:prstDash val="solid"/>
            <a:round/>
            <a:headEnd type="none" w="med" len="med"/>
            <a:tailEnd type="triangle" w="med" len="med"/>
          </a:ln>
        </p:spPr>
      </p:cxnSp>
      <p:sp>
        <p:nvSpPr>
          <p:cNvPr id="234" name="Google Shape;234;p25"/>
          <p:cNvSpPr txBox="1"/>
          <p:nvPr/>
        </p:nvSpPr>
        <p:spPr>
          <a:xfrm>
            <a:off x="6288325" y="2942925"/>
            <a:ext cx="1089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aleway"/>
              <a:ea typeface="Raleway"/>
              <a:cs typeface="Raleway"/>
              <a:sym typeface="Raleway"/>
            </a:endParaRPr>
          </a:p>
        </p:txBody>
      </p:sp>
      <p:sp>
        <p:nvSpPr>
          <p:cNvPr id="235" name="Google Shape;235;p25"/>
          <p:cNvSpPr txBox="1"/>
          <p:nvPr/>
        </p:nvSpPr>
        <p:spPr>
          <a:xfrm>
            <a:off x="7642575" y="1940700"/>
            <a:ext cx="11553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aleway"/>
                <a:ea typeface="Raleway"/>
                <a:cs typeface="Raleway"/>
                <a:sym typeface="Raleway"/>
              </a:rPr>
              <a:t>Sends  payment status</a:t>
            </a:r>
            <a:endParaRPr>
              <a:latin typeface="Raleway"/>
              <a:ea typeface="Raleway"/>
              <a:cs typeface="Raleway"/>
              <a:sym typeface="Raleway"/>
            </a:endParaRPr>
          </a:p>
          <a:p>
            <a:pPr marL="0" lvl="0" indent="0" algn="l" rtl="0">
              <a:spcBef>
                <a:spcPts val="0"/>
              </a:spcBef>
              <a:spcAft>
                <a:spcPts val="0"/>
              </a:spcAft>
              <a:buNone/>
            </a:pPr>
            <a:r>
              <a:rPr lang="en">
                <a:latin typeface="Raleway"/>
                <a:ea typeface="Raleway"/>
                <a:cs typeface="Raleway"/>
                <a:sym typeface="Raleway"/>
              </a:rPr>
              <a:t>(Success or Failure)</a:t>
            </a:r>
            <a:endParaRPr>
              <a:latin typeface="Raleway"/>
              <a:ea typeface="Raleway"/>
              <a:cs typeface="Raleway"/>
              <a:sym typeface="Raleway"/>
            </a:endParaRPr>
          </a:p>
        </p:txBody>
      </p:sp>
      <p:sp>
        <p:nvSpPr>
          <p:cNvPr id="236" name="Google Shape;236;p25"/>
          <p:cNvSpPr/>
          <p:nvPr/>
        </p:nvSpPr>
        <p:spPr>
          <a:xfrm>
            <a:off x="877000" y="3501125"/>
            <a:ext cx="1234500" cy="1234500"/>
          </a:xfrm>
          <a:prstGeom prst="ellipse">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b="1">
                <a:latin typeface="Raleway"/>
                <a:ea typeface="Raleway"/>
                <a:cs typeface="Raleway"/>
                <a:sym typeface="Raleway"/>
              </a:rPr>
              <a:t>   USER</a:t>
            </a:r>
            <a:endParaRPr b="1">
              <a:latin typeface="Raleway"/>
              <a:ea typeface="Raleway"/>
              <a:cs typeface="Raleway"/>
              <a:sym typeface="Raleway"/>
            </a:endParaRPr>
          </a:p>
        </p:txBody>
      </p:sp>
      <p:cxnSp>
        <p:nvCxnSpPr>
          <p:cNvPr id="237" name="Google Shape;237;p25"/>
          <p:cNvCxnSpPr/>
          <p:nvPr/>
        </p:nvCxnSpPr>
        <p:spPr>
          <a:xfrm rot="10800000">
            <a:off x="2094975" y="4077350"/>
            <a:ext cx="4653600" cy="23400"/>
          </a:xfrm>
          <a:prstGeom prst="straightConnector1">
            <a:avLst/>
          </a:prstGeom>
          <a:noFill/>
          <a:ln w="9525" cap="flat" cmpd="sng">
            <a:solidFill>
              <a:schemeClr val="dk2"/>
            </a:solidFill>
            <a:prstDash val="solid"/>
            <a:round/>
            <a:headEnd type="none" w="med" len="med"/>
            <a:tailEnd type="triangle" w="med" len="med"/>
          </a:ln>
        </p:spPr>
      </p:cxnSp>
      <p:sp>
        <p:nvSpPr>
          <p:cNvPr id="238" name="Google Shape;238;p25"/>
          <p:cNvSpPr txBox="1"/>
          <p:nvPr/>
        </p:nvSpPr>
        <p:spPr>
          <a:xfrm>
            <a:off x="2850825" y="3318750"/>
            <a:ext cx="3141900" cy="400200"/>
          </a:xfrm>
          <a:prstGeom prst="rect">
            <a:avLst/>
          </a:prstGeom>
          <a:solidFill>
            <a:srgbClr val="FFE599"/>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aleway"/>
                <a:ea typeface="Raleway"/>
                <a:cs typeface="Raleway"/>
                <a:sym typeface="Raleway"/>
              </a:rPr>
              <a:t>Sends user status of payment</a:t>
            </a:r>
            <a:endParaRPr>
              <a:latin typeface="Raleway"/>
              <a:ea typeface="Raleway"/>
              <a:cs typeface="Raleway"/>
              <a:sym typeface="Raleway"/>
            </a:endParaRPr>
          </a:p>
        </p:txBody>
      </p:sp>
      <p:sp>
        <p:nvSpPr>
          <p:cNvPr id="239" name="Google Shape;239;p25"/>
          <p:cNvSpPr txBox="1"/>
          <p:nvPr/>
        </p:nvSpPr>
        <p:spPr>
          <a:xfrm>
            <a:off x="2263950" y="2070025"/>
            <a:ext cx="461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aleway"/>
                <a:ea typeface="Raleway"/>
                <a:cs typeface="Raleway"/>
                <a:sym typeface="Raleway"/>
              </a:rPr>
              <a:t>Updates payment status in Kaching Dashboard</a:t>
            </a:r>
            <a:endParaRPr>
              <a:latin typeface="Raleway"/>
              <a:ea typeface="Raleway"/>
              <a:cs typeface="Raleway"/>
              <a:sym typeface="Raleway"/>
            </a:endParaRPr>
          </a:p>
        </p:txBody>
      </p:sp>
      <p:sp>
        <p:nvSpPr>
          <p:cNvPr id="240" name="Google Shape;240;p25"/>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cxnSp>
        <p:nvCxnSpPr>
          <p:cNvPr id="241" name="Google Shape;241;p25"/>
          <p:cNvCxnSpPr/>
          <p:nvPr/>
        </p:nvCxnSpPr>
        <p:spPr>
          <a:xfrm rot="10800000" flipH="1">
            <a:off x="1177700" y="2469950"/>
            <a:ext cx="5944200" cy="25500"/>
          </a:xfrm>
          <a:prstGeom prst="straightConnector1">
            <a:avLst/>
          </a:prstGeom>
          <a:noFill/>
          <a:ln w="9525" cap="flat" cmpd="sng">
            <a:solidFill>
              <a:schemeClr val="dk2"/>
            </a:solidFill>
            <a:prstDash val="solid"/>
            <a:round/>
            <a:headEnd type="none" w="med" len="med"/>
            <a:tailEnd type="none" w="med" len="med"/>
          </a:ln>
        </p:spPr>
      </p:cxnSp>
      <p:cxnSp>
        <p:nvCxnSpPr>
          <p:cNvPr id="242" name="Google Shape;242;p25"/>
          <p:cNvCxnSpPr/>
          <p:nvPr/>
        </p:nvCxnSpPr>
        <p:spPr>
          <a:xfrm>
            <a:off x="7100375" y="1636075"/>
            <a:ext cx="10800" cy="844800"/>
          </a:xfrm>
          <a:prstGeom prst="straightConnector1">
            <a:avLst/>
          </a:prstGeom>
          <a:noFill/>
          <a:ln w="9525" cap="flat" cmpd="sng">
            <a:solidFill>
              <a:schemeClr val="dk2"/>
            </a:solidFill>
            <a:prstDash val="solid"/>
            <a:round/>
            <a:headEnd type="none" w="med" len="med"/>
            <a:tailEnd type="none" w="med" len="med"/>
          </a:ln>
        </p:spPr>
      </p:cxnSp>
      <p:cxnSp>
        <p:nvCxnSpPr>
          <p:cNvPr id="243" name="Google Shape;243;p25"/>
          <p:cNvCxnSpPr/>
          <p:nvPr/>
        </p:nvCxnSpPr>
        <p:spPr>
          <a:xfrm rot="10800000">
            <a:off x="1177700" y="1641475"/>
            <a:ext cx="0" cy="834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1">
                                            <p:txEl>
                                              <p:pRg st="0" end="0"/>
                                            </p:txEl>
                                          </p:spTgt>
                                        </p:tgtEl>
                                        <p:attrNameLst>
                                          <p:attrName>style.visibility</p:attrName>
                                        </p:attrNameLst>
                                      </p:cBhvr>
                                      <p:to>
                                        <p:strVal val="visible"/>
                                      </p:to>
                                    </p:set>
                                    <p:animEffect transition="in" filter="fade">
                                      <p:cBhvr>
                                        <p:cTn id="7" dur="1000"/>
                                        <p:tgtEl>
                                          <p:spTgt spid="23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8"/>
                                        </p:tgtEl>
                                        <p:attrNameLst>
                                          <p:attrName>style.visibility</p:attrName>
                                        </p:attrNameLst>
                                      </p:cBhvr>
                                      <p:to>
                                        <p:strVal val="visible"/>
                                      </p:to>
                                    </p:set>
                                    <p:animEffect transition="in" filter="fade">
                                      <p:cBhvr>
                                        <p:cTn id="12" dur="1000"/>
                                        <p:tgtEl>
                                          <p:spTgt spid="2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0"/>
                                        </p:tgtEl>
                                        <p:attrNameLst>
                                          <p:attrName>style.visibility</p:attrName>
                                        </p:attrNameLst>
                                      </p:cBhvr>
                                      <p:to>
                                        <p:strVal val="visible"/>
                                      </p:to>
                                    </p:set>
                                    <p:animEffect transition="in" filter="fade">
                                      <p:cBhvr>
                                        <p:cTn id="17" dur="1000"/>
                                        <p:tgtEl>
                                          <p:spTgt spid="2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2"/>
                                        </p:tgtEl>
                                        <p:attrNameLst>
                                          <p:attrName>style.visibility</p:attrName>
                                        </p:attrNameLst>
                                      </p:cBhvr>
                                      <p:to>
                                        <p:strVal val="visible"/>
                                      </p:to>
                                    </p:set>
                                    <p:animEffect transition="in" filter="fade">
                                      <p:cBhvr>
                                        <p:cTn id="22" dur="1000"/>
                                        <p:tgtEl>
                                          <p:spTgt spid="23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7"/>
                                        </p:tgtEl>
                                        <p:attrNameLst>
                                          <p:attrName>style.visibility</p:attrName>
                                        </p:attrNameLst>
                                      </p:cBhvr>
                                      <p:to>
                                        <p:strVal val="visible"/>
                                      </p:to>
                                    </p:set>
                                    <p:animEffect transition="in" filter="fade">
                                      <p:cBhvr>
                                        <p:cTn id="27" dur="1000"/>
                                        <p:tgtEl>
                                          <p:spTgt spid="227"/>
                                        </p:tgtEl>
                                      </p:cBhvr>
                                    </p:animEffect>
                                  </p:childTnLst>
                                </p:cTn>
                              </p:par>
                              <p:par>
                                <p:cTn id="28" presetID="10" presetClass="entr" presetSubtype="0" fill="hold" nodeType="withEffect">
                                  <p:stCondLst>
                                    <p:cond delay="0"/>
                                  </p:stCondLst>
                                  <p:childTnLst>
                                    <p:set>
                                      <p:cBhvr>
                                        <p:cTn id="29" dur="1" fill="hold">
                                          <p:stCondLst>
                                            <p:cond delay="0"/>
                                          </p:stCondLst>
                                        </p:cTn>
                                        <p:tgtEl>
                                          <p:spTgt spid="242"/>
                                        </p:tgtEl>
                                        <p:attrNameLst>
                                          <p:attrName>style.visibility</p:attrName>
                                        </p:attrNameLst>
                                      </p:cBhvr>
                                      <p:to>
                                        <p:strVal val="visible"/>
                                      </p:to>
                                    </p:set>
                                    <p:animEffect transition="in" filter="fade">
                                      <p:cBhvr>
                                        <p:cTn id="30" dur="1"/>
                                        <p:tgtEl>
                                          <p:spTgt spid="242"/>
                                        </p:tgtEl>
                                      </p:cBhvr>
                                    </p:animEffect>
                                  </p:childTnLst>
                                </p:cTn>
                              </p:par>
                              <p:par>
                                <p:cTn id="31" presetID="10" presetClass="entr" presetSubtype="0" fill="hold" nodeType="withEffect">
                                  <p:stCondLst>
                                    <p:cond delay="0"/>
                                  </p:stCondLst>
                                  <p:childTnLst>
                                    <p:set>
                                      <p:cBhvr>
                                        <p:cTn id="32" dur="1" fill="hold">
                                          <p:stCondLst>
                                            <p:cond delay="0"/>
                                          </p:stCondLst>
                                        </p:cTn>
                                        <p:tgtEl>
                                          <p:spTgt spid="241"/>
                                        </p:tgtEl>
                                        <p:attrNameLst>
                                          <p:attrName>style.visibility</p:attrName>
                                        </p:attrNameLst>
                                      </p:cBhvr>
                                      <p:to>
                                        <p:strVal val="visible"/>
                                      </p:to>
                                    </p:set>
                                    <p:animEffect transition="in" filter="fade">
                                      <p:cBhvr>
                                        <p:cTn id="33" dur="900"/>
                                        <p:tgtEl>
                                          <p:spTgt spid="241"/>
                                        </p:tgtEl>
                                      </p:cBhvr>
                                    </p:animEffect>
                                  </p:childTnLst>
                                </p:cTn>
                              </p:par>
                              <p:par>
                                <p:cTn id="34" presetID="10" presetClass="entr" presetSubtype="0" fill="hold" nodeType="withEffect">
                                  <p:stCondLst>
                                    <p:cond delay="0"/>
                                  </p:stCondLst>
                                  <p:childTnLst>
                                    <p:set>
                                      <p:cBhvr>
                                        <p:cTn id="35" dur="1" fill="hold">
                                          <p:stCondLst>
                                            <p:cond delay="0"/>
                                          </p:stCondLst>
                                        </p:cTn>
                                        <p:tgtEl>
                                          <p:spTgt spid="243"/>
                                        </p:tgtEl>
                                        <p:attrNameLst>
                                          <p:attrName>style.visibility</p:attrName>
                                        </p:attrNameLst>
                                      </p:cBhvr>
                                      <p:to>
                                        <p:strVal val="visible"/>
                                      </p:to>
                                    </p:set>
                                    <p:animEffect transition="in" filter="fade">
                                      <p:cBhvr>
                                        <p:cTn id="36" dur="1000"/>
                                        <p:tgtEl>
                                          <p:spTgt spid="243"/>
                                        </p:tgtEl>
                                      </p:cBhvr>
                                    </p:animEffect>
                                  </p:childTnLst>
                                </p:cTn>
                              </p:par>
                              <p:par>
                                <p:cTn id="37" presetID="10" presetClass="entr" presetSubtype="0" fill="hold" nodeType="withEffect">
                                  <p:stCondLst>
                                    <p:cond delay="0"/>
                                  </p:stCondLst>
                                  <p:childTnLst>
                                    <p:set>
                                      <p:cBhvr>
                                        <p:cTn id="38" dur="1" fill="hold">
                                          <p:stCondLst>
                                            <p:cond delay="0"/>
                                          </p:stCondLst>
                                        </p:cTn>
                                        <p:tgtEl>
                                          <p:spTgt spid="239"/>
                                        </p:tgtEl>
                                        <p:attrNameLst>
                                          <p:attrName>style.visibility</p:attrName>
                                        </p:attrNameLst>
                                      </p:cBhvr>
                                      <p:to>
                                        <p:strVal val="visible"/>
                                      </p:to>
                                    </p:set>
                                    <p:animEffect transition="in" filter="fade">
                                      <p:cBhvr>
                                        <p:cTn id="39" dur="1000"/>
                                        <p:tgtEl>
                                          <p:spTgt spid="239"/>
                                        </p:tgtEl>
                                      </p:cBhvr>
                                    </p:animEffect>
                                  </p:childTnLst>
                                </p:cTn>
                              </p:par>
                              <p:par>
                                <p:cTn id="40" presetID="10" presetClass="entr" presetSubtype="0" fill="hold" nodeType="withEffect">
                                  <p:stCondLst>
                                    <p:cond delay="0"/>
                                  </p:stCondLst>
                                  <p:childTnLst>
                                    <p:set>
                                      <p:cBhvr>
                                        <p:cTn id="41" dur="1" fill="hold">
                                          <p:stCondLst>
                                            <p:cond delay="0"/>
                                          </p:stCondLst>
                                        </p:cTn>
                                        <p:tgtEl>
                                          <p:spTgt spid="233"/>
                                        </p:tgtEl>
                                        <p:attrNameLst>
                                          <p:attrName>style.visibility</p:attrName>
                                        </p:attrNameLst>
                                      </p:cBhvr>
                                      <p:to>
                                        <p:strVal val="visible"/>
                                      </p:to>
                                    </p:set>
                                    <p:animEffect transition="in" filter="fade">
                                      <p:cBhvr>
                                        <p:cTn id="42" dur="1000"/>
                                        <p:tgtEl>
                                          <p:spTgt spid="233"/>
                                        </p:tgtEl>
                                      </p:cBhvr>
                                    </p:animEffect>
                                  </p:childTnLst>
                                </p:cTn>
                              </p:par>
                              <p:par>
                                <p:cTn id="43" presetID="10" presetClass="entr" presetSubtype="0" fill="hold" nodeType="withEffect">
                                  <p:stCondLst>
                                    <p:cond delay="0"/>
                                  </p:stCondLst>
                                  <p:childTnLst>
                                    <p:set>
                                      <p:cBhvr>
                                        <p:cTn id="44" dur="1" fill="hold">
                                          <p:stCondLst>
                                            <p:cond delay="0"/>
                                          </p:stCondLst>
                                        </p:cTn>
                                        <p:tgtEl>
                                          <p:spTgt spid="229"/>
                                        </p:tgtEl>
                                        <p:attrNameLst>
                                          <p:attrName>style.visibility</p:attrName>
                                        </p:attrNameLst>
                                      </p:cBhvr>
                                      <p:to>
                                        <p:strVal val="visible"/>
                                      </p:to>
                                    </p:set>
                                    <p:animEffect transition="in" filter="fade">
                                      <p:cBhvr>
                                        <p:cTn id="45" dur="1000"/>
                                        <p:tgtEl>
                                          <p:spTgt spid="229"/>
                                        </p:tgtEl>
                                      </p:cBhvr>
                                    </p:animEffect>
                                  </p:childTnLst>
                                </p:cTn>
                              </p:par>
                              <p:par>
                                <p:cTn id="46" presetID="10" presetClass="entr" presetSubtype="0" fill="hold" nodeType="withEffect">
                                  <p:stCondLst>
                                    <p:cond delay="0"/>
                                  </p:stCondLst>
                                  <p:childTnLst>
                                    <p:set>
                                      <p:cBhvr>
                                        <p:cTn id="47" dur="1" fill="hold">
                                          <p:stCondLst>
                                            <p:cond delay="0"/>
                                          </p:stCondLst>
                                        </p:cTn>
                                        <p:tgtEl>
                                          <p:spTgt spid="235"/>
                                        </p:tgtEl>
                                        <p:attrNameLst>
                                          <p:attrName>style.visibility</p:attrName>
                                        </p:attrNameLst>
                                      </p:cBhvr>
                                      <p:to>
                                        <p:strVal val="visible"/>
                                      </p:to>
                                    </p:set>
                                    <p:animEffect transition="in" filter="fade">
                                      <p:cBhvr>
                                        <p:cTn id="48" dur="1000"/>
                                        <p:tgtEl>
                                          <p:spTgt spid="23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37"/>
                                        </p:tgtEl>
                                        <p:attrNameLst>
                                          <p:attrName>style.visibility</p:attrName>
                                        </p:attrNameLst>
                                      </p:cBhvr>
                                      <p:to>
                                        <p:strVal val="visible"/>
                                      </p:to>
                                    </p:set>
                                    <p:animEffect transition="in" filter="fade">
                                      <p:cBhvr>
                                        <p:cTn id="53" dur="1000"/>
                                        <p:tgtEl>
                                          <p:spTgt spid="23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36"/>
                                        </p:tgtEl>
                                        <p:attrNameLst>
                                          <p:attrName>style.visibility</p:attrName>
                                        </p:attrNameLst>
                                      </p:cBhvr>
                                      <p:to>
                                        <p:strVal val="visible"/>
                                      </p:to>
                                    </p:set>
                                    <p:animEffect transition="in" filter="fade">
                                      <p:cBhvr>
                                        <p:cTn id="58" dur="1000"/>
                                        <p:tgtEl>
                                          <p:spTgt spid="23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238"/>
                                        </p:tgtEl>
                                        <p:attrNameLst>
                                          <p:attrName>style.visibility</p:attrName>
                                        </p:attrNameLst>
                                      </p:cBhvr>
                                      <p:to>
                                        <p:strVal val="visible"/>
                                      </p:to>
                                    </p:set>
                                    <p:animEffect transition="in" filter="fade">
                                      <p:cBhvr>
                                        <p:cTn id="63" dur="10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7"/>
        <p:cNvGrpSpPr/>
        <p:nvPr/>
      </p:nvGrpSpPr>
      <p:grpSpPr>
        <a:xfrm>
          <a:off x="0" y="0"/>
          <a:ext cx="0" cy="0"/>
          <a:chOff x="0" y="0"/>
          <a:chExt cx="0" cy="0"/>
        </a:xfrm>
      </p:grpSpPr>
      <p:sp>
        <p:nvSpPr>
          <p:cNvPr id="248" name="Google Shape;248;p26"/>
          <p:cNvSpPr txBox="1">
            <a:spLocks noGrp="1"/>
          </p:cNvSpPr>
          <p:nvPr>
            <p:ph type="title"/>
          </p:nvPr>
        </p:nvSpPr>
        <p:spPr>
          <a:xfrm>
            <a:off x="5647475" y="593550"/>
            <a:ext cx="38361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solidFill>
                  <a:srgbClr val="FFFFFF"/>
                </a:solidFill>
                <a:latin typeface="Merriweather"/>
                <a:ea typeface="Merriweather"/>
                <a:cs typeface="Merriweather"/>
                <a:sym typeface="Merriweather"/>
              </a:rPr>
              <a:t>The Final DM</a:t>
            </a:r>
            <a:endParaRPr/>
          </a:p>
        </p:txBody>
      </p:sp>
      <p:sp>
        <p:nvSpPr>
          <p:cNvPr id="249" name="Google Shape;249;p26"/>
          <p:cNvSpPr txBox="1">
            <a:spLocks noGrp="1"/>
          </p:cNvSpPr>
          <p:nvPr>
            <p:ph type="body" idx="1"/>
          </p:nvPr>
        </p:nvSpPr>
        <p:spPr>
          <a:xfrm>
            <a:off x="311700" y="1504325"/>
            <a:ext cx="8520600" cy="3416400"/>
          </a:xfrm>
          <a:prstGeom prst="rect">
            <a:avLst/>
          </a:prstGeom>
          <a:noFill/>
          <a:effectLst>
            <a:outerShdw blurRad="100013" dist="57150" dir="4080000" algn="bl" rotWithShape="0">
              <a:srgbClr val="000000"/>
            </a:outerShdw>
          </a:effectLst>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AutoNum type="arabicPeriod"/>
            </a:pPr>
            <a:r>
              <a:rPr lang="en" sz="1500">
                <a:solidFill>
                  <a:srgbClr val="FFFFFF"/>
                </a:solidFill>
                <a:latin typeface="Merriweather"/>
                <a:ea typeface="Merriweather"/>
                <a:cs typeface="Merriweather"/>
                <a:sym typeface="Merriweather"/>
              </a:rPr>
              <a:t>If payment is successful then a thanking message is sent to the referrer, by our messaging server.</a:t>
            </a:r>
            <a:endParaRPr sz="1500">
              <a:solidFill>
                <a:srgbClr val="FFFFFF"/>
              </a:solidFill>
              <a:latin typeface="Merriweather"/>
              <a:ea typeface="Merriweather"/>
              <a:cs typeface="Merriweather"/>
              <a:sym typeface="Merriweather"/>
            </a:endParaRPr>
          </a:p>
          <a:p>
            <a:pPr marL="457200" lvl="0" indent="-342900" algn="l" rtl="0">
              <a:spcBef>
                <a:spcPts val="0"/>
              </a:spcBef>
              <a:spcAft>
                <a:spcPts val="0"/>
              </a:spcAft>
              <a:buClr>
                <a:srgbClr val="FFFFFF"/>
              </a:buClr>
              <a:buSzPts val="1800"/>
              <a:buAutoNum type="arabicPeriod"/>
            </a:pPr>
            <a:r>
              <a:rPr lang="en" sz="1500">
                <a:solidFill>
                  <a:srgbClr val="FFFFFF"/>
                </a:solidFill>
                <a:latin typeface="Merriweather"/>
                <a:ea typeface="Merriweather"/>
                <a:cs typeface="Merriweather"/>
                <a:sym typeface="Merriweather"/>
              </a:rPr>
              <a:t>If the payment fails, then kaching’s intern will manually carry forward the bot’s conversation, which will be synchronous to our messaging server because of </a:t>
            </a:r>
            <a:r>
              <a:rPr lang="en" sz="1500" u="sng">
                <a:solidFill>
                  <a:srgbClr val="FFFFFF"/>
                </a:solidFill>
                <a:latin typeface="Merriweather"/>
                <a:ea typeface="Merriweather"/>
                <a:cs typeface="Merriweather"/>
                <a:sym typeface="Merriweather"/>
              </a:rPr>
              <a:t>double puppeting bridge</a:t>
            </a:r>
            <a:r>
              <a:rPr lang="en" sz="1500">
                <a:solidFill>
                  <a:srgbClr val="FFFFFF"/>
                </a:solidFill>
                <a:latin typeface="Merriweather"/>
                <a:ea typeface="Merriweather"/>
                <a:cs typeface="Merriweather"/>
                <a:sym typeface="Merriweather"/>
              </a:rPr>
              <a:t> of matrix protocol.</a:t>
            </a:r>
            <a:endParaRPr sz="1500">
              <a:solidFill>
                <a:srgbClr val="FFFFFF"/>
              </a:solidFill>
              <a:latin typeface="Merriweather"/>
              <a:ea typeface="Merriweather"/>
              <a:cs typeface="Merriweather"/>
              <a:sym typeface="Merriweather"/>
            </a:endParaRPr>
          </a:p>
        </p:txBody>
      </p:sp>
      <p:sp>
        <p:nvSpPr>
          <p:cNvPr id="250" name="Google Shape;250;p26"/>
          <p:cNvSpPr/>
          <p:nvPr/>
        </p:nvSpPr>
        <p:spPr>
          <a:xfrm flipH="1">
            <a:off x="5378225" y="3330875"/>
            <a:ext cx="3348000" cy="1220400"/>
          </a:xfrm>
          <a:prstGeom prst="wedgeRoundRectCallout">
            <a:avLst>
              <a:gd name="adj1" fmla="val -20833"/>
              <a:gd name="adj2" fmla="val 62500"/>
              <a:gd name="adj3" fmla="val 0"/>
            </a:avLst>
          </a:prstGeom>
          <a:gradFill>
            <a:gsLst>
              <a:gs pos="0">
                <a:srgbClr val="7E3DC8"/>
              </a:gs>
              <a:gs pos="100000">
                <a:srgbClr val="3F2160"/>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Thanks Nishtha!</a:t>
            </a:r>
            <a:endParaRPr>
              <a:solidFill>
                <a:srgbClr val="FFFFFF"/>
              </a:solidFill>
            </a:endParaRPr>
          </a:p>
          <a:p>
            <a:pPr marL="0" lvl="0" indent="0" algn="l" rtl="0">
              <a:spcBef>
                <a:spcPts val="0"/>
              </a:spcBef>
              <a:spcAft>
                <a:spcPts val="0"/>
              </a:spcAft>
              <a:buNone/>
            </a:pPr>
            <a:r>
              <a:rPr lang="en">
                <a:solidFill>
                  <a:srgbClr val="FFFFFF"/>
                </a:solidFill>
              </a:rPr>
              <a:t>We hope you received your gifts! Thanks for the referral. We would love for you to spread the word.</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7"/>
          <p:cNvSpPr txBox="1"/>
          <p:nvPr/>
        </p:nvSpPr>
        <p:spPr>
          <a:xfrm>
            <a:off x="309525" y="1108675"/>
            <a:ext cx="3295800" cy="1862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4800">
              <a:latin typeface="Caveat"/>
              <a:ea typeface="Caveat"/>
              <a:cs typeface="Caveat"/>
              <a:sym typeface="Caveat"/>
            </a:endParaRPr>
          </a:p>
          <a:p>
            <a:pPr marL="0" lvl="0" indent="0" algn="l" rtl="0">
              <a:spcBef>
                <a:spcPts val="0"/>
              </a:spcBef>
              <a:spcAft>
                <a:spcPts val="0"/>
              </a:spcAft>
              <a:buNone/>
            </a:pPr>
            <a:r>
              <a:rPr lang="en" sz="6100">
                <a:latin typeface="Caveat"/>
                <a:ea typeface="Caveat"/>
                <a:cs typeface="Caveat"/>
                <a:sym typeface="Caveat"/>
              </a:rPr>
              <a:t>Thank You!</a:t>
            </a:r>
            <a:endParaRPr sz="6100">
              <a:latin typeface="Caveat"/>
              <a:ea typeface="Caveat"/>
              <a:cs typeface="Caveat"/>
              <a:sym typeface="Caveat"/>
            </a:endParaRPr>
          </a:p>
        </p:txBody>
      </p:sp>
      <p:pic>
        <p:nvPicPr>
          <p:cNvPr id="256" name="Google Shape;256;p27"/>
          <p:cNvPicPr preferRelativeResize="0"/>
          <p:nvPr/>
        </p:nvPicPr>
        <p:blipFill>
          <a:blip r:embed="rId3">
            <a:alphaModFix/>
          </a:blip>
          <a:stretch>
            <a:fillRect/>
          </a:stretch>
        </p:blipFill>
        <p:spPr>
          <a:xfrm>
            <a:off x="4574436" y="0"/>
            <a:ext cx="4569563"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241375" y="529075"/>
            <a:ext cx="3895800" cy="623400"/>
          </a:xfrm>
          <a:prstGeom prst="rect">
            <a:avLst/>
          </a:prstGeom>
          <a:effectLst>
            <a:outerShdw blurRad="228600" dist="19050" dir="5400000" algn="bl" rotWithShape="0">
              <a:srgbClr val="000000"/>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b="0">
                <a:solidFill>
                  <a:srgbClr val="FFFFFF"/>
                </a:solidFill>
                <a:latin typeface="Merriweather"/>
                <a:ea typeface="Merriweather"/>
                <a:cs typeface="Merriweather"/>
                <a:sym typeface="Merriweather"/>
              </a:rPr>
              <a:t>Problem Statement</a:t>
            </a:r>
            <a:endParaRPr b="0">
              <a:solidFill>
                <a:srgbClr val="FFFFFF"/>
              </a:solidFill>
              <a:latin typeface="Merriweather"/>
              <a:ea typeface="Merriweather"/>
              <a:cs typeface="Merriweather"/>
              <a:sym typeface="Merriweather"/>
            </a:endParaRPr>
          </a:p>
        </p:txBody>
      </p:sp>
      <p:sp>
        <p:nvSpPr>
          <p:cNvPr id="66" name="Google Shape;66;p14"/>
          <p:cNvSpPr txBox="1">
            <a:spLocks noGrp="1"/>
          </p:cNvSpPr>
          <p:nvPr>
            <p:ph type="body" idx="1"/>
          </p:nvPr>
        </p:nvSpPr>
        <p:spPr>
          <a:xfrm>
            <a:off x="311700" y="2792425"/>
            <a:ext cx="8520600" cy="2193900"/>
          </a:xfrm>
          <a:prstGeom prst="rect">
            <a:avLst/>
          </a:prstGeom>
          <a:effectLst>
            <a:outerShdw blurRad="657225" dist="9525" algn="bl" rotWithShape="0">
              <a:srgbClr val="000000"/>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FFFFFF"/>
                </a:solidFill>
                <a:latin typeface="Merriweather"/>
                <a:ea typeface="Merriweather"/>
                <a:cs typeface="Merriweather"/>
                <a:sym typeface="Merriweather"/>
              </a:rPr>
              <a:t>After the profile is scanned using Kaching’s scanner application, an intern sends out DMs to each new referrer, receives UPI IDs, processes payouts manually and then informs them after transaction is completed. If the referrer is already in Kaching’s database then transaction is made directly without the initial DM and the referrer is thanked.</a:t>
            </a:r>
            <a:endParaRPr sz="1500">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sz="1500">
                <a:solidFill>
                  <a:srgbClr val="FFFFFF"/>
                </a:solidFill>
                <a:latin typeface="Merriweather"/>
                <a:ea typeface="Merriweather"/>
                <a:cs typeface="Merriweather"/>
                <a:sym typeface="Merriweather"/>
              </a:rPr>
              <a:t>                                                                                                                                                                                        </a:t>
            </a:r>
            <a:endParaRPr sz="1500">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sz="1500">
                <a:solidFill>
                  <a:srgbClr val="FFFFFF"/>
                </a:solidFill>
                <a:latin typeface="Merriweather"/>
                <a:ea typeface="Merriweather"/>
                <a:cs typeface="Merriweather"/>
                <a:sym typeface="Merriweather"/>
              </a:rPr>
              <a:t>Since the number of referrals are growing day by day, the procedure needs to be automated.                                                                                                                                                                  </a:t>
            </a:r>
            <a:endParaRPr sz="1900">
              <a:solidFill>
                <a:schemeClr val="dk2"/>
              </a:solidFill>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65025" y="0"/>
            <a:ext cx="4405500" cy="15381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   </a:t>
            </a:r>
            <a:r>
              <a:rPr lang="en">
                <a:solidFill>
                  <a:srgbClr val="8E7CC3"/>
                </a:solidFill>
              </a:rPr>
              <a:t>Highlights of our Solution</a:t>
            </a:r>
            <a:endParaRPr>
              <a:solidFill>
                <a:srgbClr val="8E7CC3"/>
              </a:solidFill>
            </a:endParaRPr>
          </a:p>
        </p:txBody>
      </p:sp>
      <p:sp>
        <p:nvSpPr>
          <p:cNvPr id="72" name="Google Shape;72;p15"/>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endParaRPr sz="1500"/>
          </a:p>
          <a:p>
            <a:pPr marL="457200" lvl="0" indent="-323850" algn="l" rtl="0">
              <a:spcBef>
                <a:spcPts val="1600"/>
              </a:spcBef>
              <a:spcAft>
                <a:spcPts val="0"/>
              </a:spcAft>
              <a:buSzPts val="1500"/>
              <a:buChar char="●"/>
            </a:pPr>
            <a:r>
              <a:rPr lang="en" sz="1500"/>
              <a:t>DM-ing the user for his UPI</a:t>
            </a:r>
            <a:endParaRPr sz="1500"/>
          </a:p>
          <a:p>
            <a:pPr marL="457200" lvl="0" indent="-323850" algn="l" rtl="0">
              <a:spcBef>
                <a:spcPts val="0"/>
              </a:spcBef>
              <a:spcAft>
                <a:spcPts val="0"/>
              </a:spcAft>
              <a:buSzPts val="1500"/>
              <a:buChar char="●"/>
            </a:pPr>
            <a:r>
              <a:rPr lang="en" sz="1500"/>
              <a:t>Sending Details for payout</a:t>
            </a:r>
            <a:endParaRPr sz="1500"/>
          </a:p>
          <a:p>
            <a:pPr marL="457200" lvl="0" indent="-323850" algn="l" rtl="0">
              <a:spcBef>
                <a:spcPts val="0"/>
              </a:spcBef>
              <a:spcAft>
                <a:spcPts val="0"/>
              </a:spcAft>
              <a:buSzPts val="1500"/>
              <a:buChar char="●"/>
            </a:pPr>
            <a:r>
              <a:rPr lang="en" sz="1500"/>
              <a:t>Autofill Bank/UPI ID detail</a:t>
            </a:r>
            <a:endParaRPr sz="1500"/>
          </a:p>
          <a:p>
            <a:pPr marL="457200" lvl="0" indent="-323850" algn="l" rtl="0">
              <a:spcBef>
                <a:spcPts val="0"/>
              </a:spcBef>
              <a:spcAft>
                <a:spcPts val="0"/>
              </a:spcAft>
              <a:buSzPts val="1500"/>
              <a:buChar char="●"/>
            </a:pPr>
            <a:r>
              <a:rPr lang="en" sz="1500"/>
              <a:t>Notify referrer (transaction link)</a:t>
            </a:r>
            <a:endParaRPr sz="1500"/>
          </a:p>
          <a:p>
            <a:pPr marL="457200" lvl="0" indent="-323850" algn="l" rtl="0">
              <a:spcBef>
                <a:spcPts val="0"/>
              </a:spcBef>
              <a:spcAft>
                <a:spcPts val="0"/>
              </a:spcAft>
              <a:buSzPts val="1500"/>
              <a:buChar char="●"/>
            </a:pPr>
            <a:r>
              <a:rPr lang="en" sz="1500"/>
              <a:t>Thanking the user (If successful)</a:t>
            </a:r>
            <a:endParaRPr sz="1500"/>
          </a:p>
          <a:p>
            <a:pPr marL="457200" lvl="0" indent="-323850" algn="l" rtl="0">
              <a:spcBef>
                <a:spcPts val="0"/>
              </a:spcBef>
              <a:spcAft>
                <a:spcPts val="0"/>
              </a:spcAft>
              <a:buSzPts val="1500"/>
              <a:buChar char="●"/>
            </a:pPr>
            <a:r>
              <a:rPr lang="en" sz="1500"/>
              <a:t>Asking to resend Details(If unsuccessful)</a:t>
            </a:r>
            <a:endParaRPr sz="1500"/>
          </a:p>
        </p:txBody>
      </p:sp>
      <p:sp>
        <p:nvSpPr>
          <p:cNvPr id="73" name="Google Shape;73;p15"/>
          <p:cNvSpPr/>
          <p:nvPr/>
        </p:nvSpPr>
        <p:spPr>
          <a:xfrm>
            <a:off x="1716225" y="1634325"/>
            <a:ext cx="1148700" cy="753300"/>
          </a:xfrm>
          <a:prstGeom prst="roundRect">
            <a:avLst>
              <a:gd name="adj" fmla="val 16667"/>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p:txBody>
      </p:sp>
      <p:sp>
        <p:nvSpPr>
          <p:cNvPr id="74" name="Google Shape;74;p15"/>
          <p:cNvSpPr/>
          <p:nvPr/>
        </p:nvSpPr>
        <p:spPr>
          <a:xfrm>
            <a:off x="498775" y="2571750"/>
            <a:ext cx="1148700" cy="753300"/>
          </a:xfrm>
          <a:prstGeom prst="roundRect">
            <a:avLst>
              <a:gd name="adj" fmla="val 16667"/>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Messaging server </a:t>
            </a:r>
            <a:endParaRPr/>
          </a:p>
        </p:txBody>
      </p:sp>
      <p:sp>
        <p:nvSpPr>
          <p:cNvPr id="75" name="Google Shape;75;p15"/>
          <p:cNvSpPr/>
          <p:nvPr/>
        </p:nvSpPr>
        <p:spPr>
          <a:xfrm>
            <a:off x="3021025" y="2571750"/>
            <a:ext cx="1103100" cy="753300"/>
          </a:xfrm>
          <a:prstGeom prst="roundRect">
            <a:avLst>
              <a:gd name="adj" fmla="val 16667"/>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t>Payout Server</a:t>
            </a:r>
            <a:endParaRPr/>
          </a:p>
        </p:txBody>
      </p:sp>
      <p:sp>
        <p:nvSpPr>
          <p:cNvPr id="76" name="Google Shape;76;p15"/>
          <p:cNvSpPr/>
          <p:nvPr/>
        </p:nvSpPr>
        <p:spPr>
          <a:xfrm>
            <a:off x="1779325" y="4328025"/>
            <a:ext cx="435000" cy="4350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 name="Google Shape;77;p15"/>
          <p:cNvSpPr/>
          <p:nvPr/>
        </p:nvSpPr>
        <p:spPr>
          <a:xfrm>
            <a:off x="1281225" y="4179525"/>
            <a:ext cx="435000" cy="4350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 name="Google Shape;78;p15"/>
          <p:cNvSpPr/>
          <p:nvPr/>
        </p:nvSpPr>
        <p:spPr>
          <a:xfrm>
            <a:off x="2299313" y="4328025"/>
            <a:ext cx="435000" cy="4350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9" name="Google Shape;79;p15"/>
          <p:cNvSpPr/>
          <p:nvPr/>
        </p:nvSpPr>
        <p:spPr>
          <a:xfrm>
            <a:off x="2819325" y="4179525"/>
            <a:ext cx="435000" cy="435000"/>
          </a:xfrm>
          <a:prstGeom prst="ellipse">
            <a:avLst/>
          </a:prstGeom>
          <a:solidFill>
            <a:srgbClr val="B4A7D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 name="Google Shape;80;p15"/>
          <p:cNvSpPr txBox="1"/>
          <p:nvPr/>
        </p:nvSpPr>
        <p:spPr>
          <a:xfrm>
            <a:off x="1930875" y="4699375"/>
            <a:ext cx="962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Source Sans Pro"/>
                <a:ea typeface="Source Sans Pro"/>
                <a:cs typeface="Source Sans Pro"/>
                <a:sym typeface="Source Sans Pro"/>
              </a:rPr>
              <a:t>Users</a:t>
            </a:r>
            <a:endParaRPr b="1">
              <a:latin typeface="Source Sans Pro"/>
              <a:ea typeface="Source Sans Pro"/>
              <a:cs typeface="Source Sans Pro"/>
              <a:sym typeface="Source Sans Pro"/>
            </a:endParaRPr>
          </a:p>
        </p:txBody>
      </p:sp>
      <p:cxnSp>
        <p:nvCxnSpPr>
          <p:cNvPr id="81" name="Google Shape;81;p15"/>
          <p:cNvCxnSpPr>
            <a:stCxn id="74" idx="0"/>
            <a:endCxn id="73" idx="1"/>
          </p:cNvCxnSpPr>
          <p:nvPr/>
        </p:nvCxnSpPr>
        <p:spPr>
          <a:xfrm rot="-5400000">
            <a:off x="1114375" y="1969800"/>
            <a:ext cx="560700" cy="643200"/>
          </a:xfrm>
          <a:prstGeom prst="curvedConnector2">
            <a:avLst/>
          </a:prstGeom>
          <a:noFill/>
          <a:ln w="9525" cap="flat" cmpd="sng">
            <a:solidFill>
              <a:schemeClr val="dk2"/>
            </a:solidFill>
            <a:prstDash val="solid"/>
            <a:round/>
            <a:headEnd type="none" w="med" len="med"/>
            <a:tailEnd type="none" w="med" len="med"/>
          </a:ln>
        </p:spPr>
      </p:cxnSp>
      <p:cxnSp>
        <p:nvCxnSpPr>
          <p:cNvPr id="82" name="Google Shape;82;p15"/>
          <p:cNvCxnSpPr>
            <a:stCxn id="73" idx="3"/>
            <a:endCxn id="75" idx="0"/>
          </p:cNvCxnSpPr>
          <p:nvPr/>
        </p:nvCxnSpPr>
        <p:spPr>
          <a:xfrm>
            <a:off x="2864925" y="2010975"/>
            <a:ext cx="707700" cy="560700"/>
          </a:xfrm>
          <a:prstGeom prst="curvedConnector2">
            <a:avLst/>
          </a:prstGeom>
          <a:noFill/>
          <a:ln w="9525" cap="flat" cmpd="sng">
            <a:solidFill>
              <a:schemeClr val="dk2"/>
            </a:solidFill>
            <a:prstDash val="solid"/>
            <a:round/>
            <a:headEnd type="none" w="med" len="med"/>
            <a:tailEnd type="none" w="med" len="med"/>
          </a:ln>
        </p:spPr>
      </p:cxnSp>
      <p:sp>
        <p:nvSpPr>
          <p:cNvPr id="83" name="Google Shape;83;p15"/>
          <p:cNvSpPr/>
          <p:nvPr/>
        </p:nvSpPr>
        <p:spPr>
          <a:xfrm>
            <a:off x="992475" y="3984675"/>
            <a:ext cx="2596200" cy="1121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 name="Google Shape;84;p15"/>
          <p:cNvCxnSpPr>
            <a:stCxn id="74" idx="2"/>
            <a:endCxn id="83" idx="0"/>
          </p:cNvCxnSpPr>
          <p:nvPr/>
        </p:nvCxnSpPr>
        <p:spPr>
          <a:xfrm rot="-5400000" flipH="1">
            <a:off x="1351975" y="3046200"/>
            <a:ext cx="659700" cy="1217400"/>
          </a:xfrm>
          <a:prstGeom prst="curvedConnector3">
            <a:avLst>
              <a:gd name="adj1" fmla="val 49994"/>
            </a:avLst>
          </a:prstGeom>
          <a:noFill/>
          <a:ln w="9525" cap="flat" cmpd="sng">
            <a:solidFill>
              <a:schemeClr val="dk2"/>
            </a:solidFill>
            <a:prstDash val="solid"/>
            <a:round/>
            <a:headEnd type="none" w="med" len="med"/>
            <a:tailEnd type="none" w="med" len="med"/>
          </a:ln>
        </p:spPr>
      </p:cxnSp>
      <p:cxnSp>
        <p:nvCxnSpPr>
          <p:cNvPr id="85" name="Google Shape;85;p15"/>
          <p:cNvCxnSpPr/>
          <p:nvPr/>
        </p:nvCxnSpPr>
        <p:spPr>
          <a:xfrm rot="10800000" flipH="1">
            <a:off x="1538150" y="2026225"/>
            <a:ext cx="116700" cy="10500"/>
          </a:xfrm>
          <a:prstGeom prst="straightConnector1">
            <a:avLst/>
          </a:prstGeom>
          <a:noFill/>
          <a:ln w="9525" cap="flat" cmpd="sng">
            <a:solidFill>
              <a:schemeClr val="dk2"/>
            </a:solidFill>
            <a:prstDash val="solid"/>
            <a:round/>
            <a:headEnd type="none" w="med" len="med"/>
            <a:tailEnd type="triangle" w="med" len="med"/>
          </a:ln>
        </p:spPr>
      </p:cxnSp>
      <p:cxnSp>
        <p:nvCxnSpPr>
          <p:cNvPr id="86" name="Google Shape;86;p15"/>
          <p:cNvCxnSpPr/>
          <p:nvPr/>
        </p:nvCxnSpPr>
        <p:spPr>
          <a:xfrm flipH="1">
            <a:off x="1073150" y="2333725"/>
            <a:ext cx="83100" cy="117600"/>
          </a:xfrm>
          <a:prstGeom prst="straightConnector1">
            <a:avLst/>
          </a:prstGeom>
          <a:noFill/>
          <a:ln w="9525" cap="flat" cmpd="sng">
            <a:solidFill>
              <a:schemeClr val="dk2"/>
            </a:solidFill>
            <a:prstDash val="solid"/>
            <a:round/>
            <a:headEnd type="none" w="med" len="med"/>
            <a:tailEnd type="triangle" w="med" len="med"/>
          </a:ln>
        </p:spPr>
      </p:cxnSp>
      <p:cxnSp>
        <p:nvCxnSpPr>
          <p:cNvPr id="87" name="Google Shape;87;p15"/>
          <p:cNvCxnSpPr/>
          <p:nvPr/>
        </p:nvCxnSpPr>
        <p:spPr>
          <a:xfrm rot="10800000">
            <a:off x="2864925" y="2000367"/>
            <a:ext cx="253800" cy="57600"/>
          </a:xfrm>
          <a:prstGeom prst="straightConnector1">
            <a:avLst/>
          </a:prstGeom>
          <a:noFill/>
          <a:ln w="9525" cap="flat" cmpd="sng">
            <a:solidFill>
              <a:schemeClr val="dk2"/>
            </a:solidFill>
            <a:prstDash val="solid"/>
            <a:round/>
            <a:headEnd type="none" w="med" len="med"/>
            <a:tailEnd type="triangle" w="med" len="med"/>
          </a:ln>
        </p:spPr>
      </p:cxnSp>
      <p:cxnSp>
        <p:nvCxnSpPr>
          <p:cNvPr id="88" name="Google Shape;88;p15"/>
          <p:cNvCxnSpPr/>
          <p:nvPr/>
        </p:nvCxnSpPr>
        <p:spPr>
          <a:xfrm>
            <a:off x="3511217" y="2342400"/>
            <a:ext cx="50700" cy="153300"/>
          </a:xfrm>
          <a:prstGeom prst="straightConnector1">
            <a:avLst/>
          </a:prstGeom>
          <a:noFill/>
          <a:ln w="9525" cap="flat" cmpd="sng">
            <a:solidFill>
              <a:schemeClr val="dk2"/>
            </a:solidFill>
            <a:prstDash val="solid"/>
            <a:round/>
            <a:headEnd type="none" w="med" len="med"/>
            <a:tailEnd type="triangle" w="med" len="med"/>
          </a:ln>
        </p:spPr>
      </p:cxnSp>
      <p:cxnSp>
        <p:nvCxnSpPr>
          <p:cNvPr id="89" name="Google Shape;89;p15"/>
          <p:cNvCxnSpPr/>
          <p:nvPr/>
        </p:nvCxnSpPr>
        <p:spPr>
          <a:xfrm>
            <a:off x="1973075" y="3733975"/>
            <a:ext cx="84900" cy="42300"/>
          </a:xfrm>
          <a:prstGeom prst="straightConnector1">
            <a:avLst/>
          </a:prstGeom>
          <a:noFill/>
          <a:ln w="9525" cap="flat" cmpd="sng">
            <a:solidFill>
              <a:schemeClr val="dk2"/>
            </a:solidFill>
            <a:prstDash val="solid"/>
            <a:round/>
            <a:headEnd type="none" w="med" len="med"/>
            <a:tailEnd type="triangle" w="med" len="med"/>
          </a:ln>
        </p:spPr>
      </p:cxnSp>
      <p:cxnSp>
        <p:nvCxnSpPr>
          <p:cNvPr id="90" name="Google Shape;90;p15"/>
          <p:cNvCxnSpPr/>
          <p:nvPr/>
        </p:nvCxnSpPr>
        <p:spPr>
          <a:xfrm rot="10800000">
            <a:off x="1209175" y="3511350"/>
            <a:ext cx="106200" cy="42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6"/>
          <p:cNvSpPr/>
          <p:nvPr/>
        </p:nvSpPr>
        <p:spPr>
          <a:xfrm>
            <a:off x="512350" y="874000"/>
            <a:ext cx="1275900" cy="924300"/>
          </a:xfrm>
          <a:prstGeom prst="roundRect">
            <a:avLst>
              <a:gd name="adj" fmla="val 16667"/>
            </a:avLst>
          </a:prstGeom>
          <a:solidFill>
            <a:srgbClr val="EA9999"/>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p:txBody>
      </p:sp>
      <p:cxnSp>
        <p:nvCxnSpPr>
          <p:cNvPr id="96" name="Google Shape;96;p16"/>
          <p:cNvCxnSpPr>
            <a:stCxn id="95" idx="3"/>
          </p:cNvCxnSpPr>
          <p:nvPr/>
        </p:nvCxnSpPr>
        <p:spPr>
          <a:xfrm>
            <a:off x="1788250" y="1336150"/>
            <a:ext cx="1014600" cy="0"/>
          </a:xfrm>
          <a:prstGeom prst="straightConnector1">
            <a:avLst/>
          </a:prstGeom>
          <a:noFill/>
          <a:ln w="9525" cap="flat" cmpd="sng">
            <a:solidFill>
              <a:schemeClr val="dk2"/>
            </a:solidFill>
            <a:prstDash val="solid"/>
            <a:round/>
            <a:headEnd type="none" w="med" len="med"/>
            <a:tailEnd type="triangle" w="med" len="med"/>
          </a:ln>
        </p:spPr>
      </p:cxnSp>
      <p:sp>
        <p:nvSpPr>
          <p:cNvPr id="97" name="Google Shape;97;p16"/>
          <p:cNvSpPr/>
          <p:nvPr/>
        </p:nvSpPr>
        <p:spPr>
          <a:xfrm>
            <a:off x="2802850" y="914200"/>
            <a:ext cx="1446600" cy="843900"/>
          </a:xfrm>
          <a:prstGeom prst="rect">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Messaging Server</a:t>
            </a:r>
            <a:endParaRPr/>
          </a:p>
        </p:txBody>
      </p:sp>
      <p:cxnSp>
        <p:nvCxnSpPr>
          <p:cNvPr id="98" name="Google Shape;98;p16"/>
          <p:cNvCxnSpPr/>
          <p:nvPr/>
        </p:nvCxnSpPr>
        <p:spPr>
          <a:xfrm>
            <a:off x="4249450" y="1336150"/>
            <a:ext cx="1014600" cy="0"/>
          </a:xfrm>
          <a:prstGeom prst="straightConnector1">
            <a:avLst/>
          </a:prstGeom>
          <a:noFill/>
          <a:ln w="9525" cap="flat" cmpd="sng">
            <a:solidFill>
              <a:schemeClr val="dk2"/>
            </a:solidFill>
            <a:prstDash val="solid"/>
            <a:round/>
            <a:headEnd type="none" w="med" len="med"/>
            <a:tailEnd type="triangle" w="med" len="med"/>
          </a:ln>
        </p:spPr>
      </p:cxnSp>
      <p:sp>
        <p:nvSpPr>
          <p:cNvPr id="99" name="Google Shape;99;p16"/>
          <p:cNvSpPr/>
          <p:nvPr/>
        </p:nvSpPr>
        <p:spPr>
          <a:xfrm>
            <a:off x="5264050" y="1115200"/>
            <a:ext cx="914100" cy="441900"/>
          </a:xfrm>
          <a:prstGeom prst="ellipse">
            <a:avLst/>
          </a:prstGeom>
          <a:solidFill>
            <a:srgbClr val="EAD1DC"/>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User</a:t>
            </a:r>
            <a:endParaRPr/>
          </a:p>
        </p:txBody>
      </p:sp>
      <p:cxnSp>
        <p:nvCxnSpPr>
          <p:cNvPr id="100" name="Google Shape;100;p16"/>
          <p:cNvCxnSpPr/>
          <p:nvPr/>
        </p:nvCxnSpPr>
        <p:spPr>
          <a:xfrm>
            <a:off x="6178150" y="1336150"/>
            <a:ext cx="1014600" cy="0"/>
          </a:xfrm>
          <a:prstGeom prst="straightConnector1">
            <a:avLst/>
          </a:prstGeom>
          <a:noFill/>
          <a:ln w="9525" cap="flat" cmpd="sng">
            <a:solidFill>
              <a:schemeClr val="dk2"/>
            </a:solidFill>
            <a:prstDash val="solid"/>
            <a:round/>
            <a:headEnd type="none" w="med" len="med"/>
            <a:tailEnd type="triangle" w="med" len="med"/>
          </a:ln>
        </p:spPr>
      </p:cxnSp>
      <p:sp>
        <p:nvSpPr>
          <p:cNvPr id="101" name="Google Shape;101;p16"/>
          <p:cNvSpPr/>
          <p:nvPr/>
        </p:nvSpPr>
        <p:spPr>
          <a:xfrm>
            <a:off x="7192750" y="914200"/>
            <a:ext cx="1446600" cy="843900"/>
          </a:xfrm>
          <a:prstGeom prst="rect">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Messaging Server</a:t>
            </a:r>
            <a:endParaRPr/>
          </a:p>
        </p:txBody>
      </p:sp>
      <p:cxnSp>
        <p:nvCxnSpPr>
          <p:cNvPr id="102" name="Google Shape;102;p16"/>
          <p:cNvCxnSpPr>
            <a:stCxn id="101" idx="2"/>
          </p:cNvCxnSpPr>
          <p:nvPr/>
        </p:nvCxnSpPr>
        <p:spPr>
          <a:xfrm>
            <a:off x="7916050" y="1758100"/>
            <a:ext cx="0" cy="723300"/>
          </a:xfrm>
          <a:prstGeom prst="straightConnector1">
            <a:avLst/>
          </a:prstGeom>
          <a:noFill/>
          <a:ln w="9525" cap="flat" cmpd="sng">
            <a:solidFill>
              <a:schemeClr val="dk2"/>
            </a:solidFill>
            <a:prstDash val="solid"/>
            <a:round/>
            <a:headEnd type="none" w="med" len="med"/>
            <a:tailEnd type="triangle" w="med" len="med"/>
          </a:ln>
        </p:spPr>
      </p:cxnSp>
      <p:sp>
        <p:nvSpPr>
          <p:cNvPr id="103" name="Google Shape;103;p16"/>
          <p:cNvSpPr/>
          <p:nvPr/>
        </p:nvSpPr>
        <p:spPr>
          <a:xfrm>
            <a:off x="7278100" y="2481400"/>
            <a:ext cx="1275900" cy="924300"/>
          </a:xfrm>
          <a:prstGeom prst="roundRect">
            <a:avLst>
              <a:gd name="adj" fmla="val 16667"/>
            </a:avLst>
          </a:prstGeom>
          <a:solidFill>
            <a:srgbClr val="EA9999"/>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p:txBody>
      </p:sp>
      <p:sp>
        <p:nvSpPr>
          <p:cNvPr id="104" name="Google Shape;104;p16"/>
          <p:cNvSpPr/>
          <p:nvPr/>
        </p:nvSpPr>
        <p:spPr>
          <a:xfrm>
            <a:off x="4997800" y="2571750"/>
            <a:ext cx="1446600" cy="843900"/>
          </a:xfrm>
          <a:prstGeom prst="rect">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Payout Server</a:t>
            </a:r>
            <a:endParaRPr/>
          </a:p>
        </p:txBody>
      </p:sp>
      <p:cxnSp>
        <p:nvCxnSpPr>
          <p:cNvPr id="105" name="Google Shape;105;p16"/>
          <p:cNvCxnSpPr/>
          <p:nvPr/>
        </p:nvCxnSpPr>
        <p:spPr>
          <a:xfrm rot="10800000">
            <a:off x="6444400" y="2993700"/>
            <a:ext cx="849000" cy="0"/>
          </a:xfrm>
          <a:prstGeom prst="straightConnector1">
            <a:avLst/>
          </a:prstGeom>
          <a:noFill/>
          <a:ln w="9525" cap="flat" cmpd="sng">
            <a:solidFill>
              <a:schemeClr val="dk2"/>
            </a:solidFill>
            <a:prstDash val="solid"/>
            <a:round/>
            <a:headEnd type="none" w="med" len="med"/>
            <a:tailEnd type="triangle" w="med" len="med"/>
          </a:ln>
        </p:spPr>
      </p:cxnSp>
      <p:cxnSp>
        <p:nvCxnSpPr>
          <p:cNvPr id="106" name="Google Shape;106;p16"/>
          <p:cNvCxnSpPr/>
          <p:nvPr/>
        </p:nvCxnSpPr>
        <p:spPr>
          <a:xfrm rot="10800000">
            <a:off x="4147500" y="2993700"/>
            <a:ext cx="849000" cy="0"/>
          </a:xfrm>
          <a:prstGeom prst="straightConnector1">
            <a:avLst/>
          </a:prstGeom>
          <a:noFill/>
          <a:ln w="9525" cap="flat" cmpd="sng">
            <a:solidFill>
              <a:schemeClr val="dk2"/>
            </a:solidFill>
            <a:prstDash val="solid"/>
            <a:round/>
            <a:headEnd type="none" w="med" len="med"/>
            <a:tailEnd type="triangle" w="med" len="med"/>
          </a:ln>
        </p:spPr>
      </p:cxnSp>
      <p:sp>
        <p:nvSpPr>
          <p:cNvPr id="107" name="Google Shape;107;p16"/>
          <p:cNvSpPr/>
          <p:nvPr/>
        </p:nvSpPr>
        <p:spPr>
          <a:xfrm>
            <a:off x="2888200" y="2396800"/>
            <a:ext cx="1275900" cy="1162500"/>
          </a:xfrm>
          <a:prstGeom prst="roundRect">
            <a:avLst>
              <a:gd name="adj" fmla="val 16667"/>
            </a:avLst>
          </a:prstGeom>
          <a:solidFill>
            <a:srgbClr val="EA9999"/>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a:p>
            <a:pPr marL="0" lvl="0" indent="0" algn="ctr" rtl="0">
              <a:spcBef>
                <a:spcPts val="0"/>
              </a:spcBef>
              <a:spcAft>
                <a:spcPts val="0"/>
              </a:spcAft>
              <a:buNone/>
            </a:pPr>
            <a:endParaRPr sz="900"/>
          </a:p>
          <a:p>
            <a:pPr marL="0" lvl="0" indent="0" algn="ctr" rtl="0">
              <a:spcBef>
                <a:spcPts val="0"/>
              </a:spcBef>
              <a:spcAft>
                <a:spcPts val="0"/>
              </a:spcAft>
              <a:buNone/>
            </a:pPr>
            <a:r>
              <a:rPr lang="en" sz="900"/>
              <a:t>(updated with user details)</a:t>
            </a:r>
            <a:endParaRPr/>
          </a:p>
        </p:txBody>
      </p:sp>
      <p:cxnSp>
        <p:nvCxnSpPr>
          <p:cNvPr id="108" name="Google Shape;108;p16"/>
          <p:cNvCxnSpPr/>
          <p:nvPr/>
        </p:nvCxnSpPr>
        <p:spPr>
          <a:xfrm rot="10800000">
            <a:off x="2039200" y="2993700"/>
            <a:ext cx="849000" cy="0"/>
          </a:xfrm>
          <a:prstGeom prst="straightConnector1">
            <a:avLst/>
          </a:prstGeom>
          <a:noFill/>
          <a:ln w="9525" cap="flat" cmpd="sng">
            <a:solidFill>
              <a:schemeClr val="dk2"/>
            </a:solidFill>
            <a:prstDash val="solid"/>
            <a:round/>
            <a:headEnd type="none" w="med" len="med"/>
            <a:tailEnd type="triangle" w="med" len="med"/>
          </a:ln>
        </p:spPr>
      </p:cxnSp>
      <p:sp>
        <p:nvSpPr>
          <p:cNvPr id="109" name="Google Shape;109;p16"/>
          <p:cNvSpPr/>
          <p:nvPr/>
        </p:nvSpPr>
        <p:spPr>
          <a:xfrm>
            <a:off x="607900" y="2571750"/>
            <a:ext cx="1446600" cy="843900"/>
          </a:xfrm>
          <a:prstGeom prst="rect">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Messaging Server</a:t>
            </a:r>
            <a:endParaRPr/>
          </a:p>
          <a:p>
            <a:pPr marL="0" lvl="0" indent="0" algn="ctr" rtl="0">
              <a:spcBef>
                <a:spcPts val="0"/>
              </a:spcBef>
              <a:spcAft>
                <a:spcPts val="0"/>
              </a:spcAft>
              <a:buNone/>
            </a:pPr>
            <a:r>
              <a:rPr lang="en" sz="900"/>
              <a:t>(For final DM)</a:t>
            </a:r>
            <a:endParaRPr sz="900"/>
          </a:p>
        </p:txBody>
      </p:sp>
      <p:cxnSp>
        <p:nvCxnSpPr>
          <p:cNvPr id="110" name="Google Shape;110;p16"/>
          <p:cNvCxnSpPr/>
          <p:nvPr/>
        </p:nvCxnSpPr>
        <p:spPr>
          <a:xfrm>
            <a:off x="1331200" y="3405700"/>
            <a:ext cx="0" cy="723300"/>
          </a:xfrm>
          <a:prstGeom prst="straightConnector1">
            <a:avLst/>
          </a:prstGeom>
          <a:noFill/>
          <a:ln w="9525" cap="flat" cmpd="sng">
            <a:solidFill>
              <a:schemeClr val="dk2"/>
            </a:solidFill>
            <a:prstDash val="solid"/>
            <a:round/>
            <a:headEnd type="none" w="med" len="med"/>
            <a:tailEnd type="triangle" w="med" len="med"/>
          </a:ln>
        </p:spPr>
      </p:cxnSp>
      <p:sp>
        <p:nvSpPr>
          <p:cNvPr id="111" name="Google Shape;111;p16"/>
          <p:cNvSpPr/>
          <p:nvPr/>
        </p:nvSpPr>
        <p:spPr>
          <a:xfrm>
            <a:off x="874150" y="4129000"/>
            <a:ext cx="914100" cy="441900"/>
          </a:xfrm>
          <a:prstGeom prst="ellipse">
            <a:avLst/>
          </a:prstGeom>
          <a:solidFill>
            <a:srgbClr val="EAD1DC"/>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User</a:t>
            </a:r>
            <a:endParaRPr/>
          </a:p>
        </p:txBody>
      </p:sp>
      <p:sp>
        <p:nvSpPr>
          <p:cNvPr id="112" name="Google Shape;112;p16"/>
          <p:cNvSpPr txBox="1"/>
          <p:nvPr/>
        </p:nvSpPr>
        <p:spPr>
          <a:xfrm>
            <a:off x="1938850" y="718400"/>
            <a:ext cx="7134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Sends User ID and Platform</a:t>
            </a:r>
            <a:endParaRPr sz="800">
              <a:latin typeface="Merriweather"/>
              <a:ea typeface="Merriweather"/>
              <a:cs typeface="Merriweather"/>
              <a:sym typeface="Merriweather"/>
            </a:endParaRPr>
          </a:p>
        </p:txBody>
      </p:sp>
      <p:sp>
        <p:nvSpPr>
          <p:cNvPr id="113" name="Google Shape;113;p16"/>
          <p:cNvSpPr txBox="1"/>
          <p:nvPr/>
        </p:nvSpPr>
        <p:spPr>
          <a:xfrm>
            <a:off x="4400050" y="718400"/>
            <a:ext cx="7134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Requests user to send his details</a:t>
            </a:r>
            <a:endParaRPr sz="800">
              <a:latin typeface="Merriweather"/>
              <a:ea typeface="Merriweather"/>
              <a:cs typeface="Merriweather"/>
              <a:sym typeface="Merriweather"/>
            </a:endParaRPr>
          </a:p>
        </p:txBody>
      </p:sp>
      <p:sp>
        <p:nvSpPr>
          <p:cNvPr id="114" name="Google Shape;114;p16"/>
          <p:cNvSpPr txBox="1"/>
          <p:nvPr/>
        </p:nvSpPr>
        <p:spPr>
          <a:xfrm>
            <a:off x="6328925" y="795200"/>
            <a:ext cx="6879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Sends back his details</a:t>
            </a:r>
            <a:endParaRPr sz="800">
              <a:latin typeface="Merriweather"/>
              <a:ea typeface="Merriweather"/>
              <a:cs typeface="Merriweather"/>
              <a:sym typeface="Merriweather"/>
            </a:endParaRPr>
          </a:p>
        </p:txBody>
      </p:sp>
      <p:sp>
        <p:nvSpPr>
          <p:cNvPr id="115" name="Google Shape;115;p16"/>
          <p:cNvSpPr txBox="1"/>
          <p:nvPr/>
        </p:nvSpPr>
        <p:spPr>
          <a:xfrm>
            <a:off x="8066550" y="1842700"/>
            <a:ext cx="8490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User details updated in dashboard</a:t>
            </a:r>
            <a:endParaRPr sz="800">
              <a:latin typeface="Merriweather"/>
              <a:ea typeface="Merriweather"/>
              <a:cs typeface="Merriweather"/>
              <a:sym typeface="Merriweather"/>
            </a:endParaRPr>
          </a:p>
        </p:txBody>
      </p:sp>
      <p:sp>
        <p:nvSpPr>
          <p:cNvPr id="116" name="Google Shape;116;p16"/>
          <p:cNvSpPr txBox="1"/>
          <p:nvPr/>
        </p:nvSpPr>
        <p:spPr>
          <a:xfrm>
            <a:off x="6504550" y="2200050"/>
            <a:ext cx="713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Merriweather"/>
                <a:ea typeface="Merriweather"/>
                <a:cs typeface="Merriweather"/>
                <a:sym typeface="Merriweather"/>
              </a:rPr>
              <a:t>User details for payout initiation</a:t>
            </a:r>
            <a:endParaRPr sz="800">
              <a:latin typeface="Merriweather"/>
              <a:ea typeface="Merriweather"/>
              <a:cs typeface="Merriweather"/>
              <a:sym typeface="Merriweather"/>
            </a:endParaRPr>
          </a:p>
        </p:txBody>
      </p:sp>
      <p:sp>
        <p:nvSpPr>
          <p:cNvPr id="117" name="Google Shape;117;p16"/>
          <p:cNvSpPr txBox="1"/>
          <p:nvPr/>
        </p:nvSpPr>
        <p:spPr>
          <a:xfrm>
            <a:off x="4237000" y="2095900"/>
            <a:ext cx="6879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Status of Payment</a:t>
            </a:r>
            <a:endParaRPr sz="800">
              <a:latin typeface="Merriweather"/>
              <a:ea typeface="Merriweather"/>
              <a:cs typeface="Merriweather"/>
              <a:sym typeface="Merriweather"/>
            </a:endParaRPr>
          </a:p>
          <a:p>
            <a:pPr marL="0" lvl="0" indent="0" algn="ctr" rtl="0">
              <a:spcBef>
                <a:spcPts val="0"/>
              </a:spcBef>
              <a:spcAft>
                <a:spcPts val="0"/>
              </a:spcAft>
              <a:buNone/>
            </a:pPr>
            <a:r>
              <a:rPr lang="en" sz="800">
                <a:latin typeface="Merriweather"/>
                <a:ea typeface="Merriweather"/>
                <a:cs typeface="Merriweather"/>
                <a:sym typeface="Merriweather"/>
              </a:rPr>
              <a:t>(success or Failure)</a:t>
            </a:r>
            <a:endParaRPr sz="800">
              <a:latin typeface="Merriweather"/>
              <a:ea typeface="Merriweather"/>
              <a:cs typeface="Merriweather"/>
              <a:sym typeface="Merriweather"/>
            </a:endParaRPr>
          </a:p>
        </p:txBody>
      </p:sp>
      <p:sp>
        <p:nvSpPr>
          <p:cNvPr id="118" name="Google Shape;118;p16"/>
          <p:cNvSpPr txBox="1"/>
          <p:nvPr/>
        </p:nvSpPr>
        <p:spPr>
          <a:xfrm>
            <a:off x="2119750" y="2041050"/>
            <a:ext cx="6879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2"/>
              </a:buClr>
              <a:buSzPts val="1100"/>
              <a:buFont typeface="Arial"/>
              <a:buNone/>
            </a:pPr>
            <a:r>
              <a:rPr lang="en" sz="800">
                <a:solidFill>
                  <a:schemeClr val="dk2"/>
                </a:solidFill>
                <a:latin typeface="Merriweather"/>
                <a:ea typeface="Merriweather"/>
                <a:cs typeface="Merriweather"/>
                <a:sym typeface="Merriweather"/>
              </a:rPr>
              <a:t>Status of Payment</a:t>
            </a:r>
            <a:endParaRPr sz="800">
              <a:solidFill>
                <a:schemeClr val="dk2"/>
              </a:solidFill>
              <a:latin typeface="Merriweather"/>
              <a:ea typeface="Merriweather"/>
              <a:cs typeface="Merriweather"/>
              <a:sym typeface="Merriweather"/>
            </a:endParaRPr>
          </a:p>
          <a:p>
            <a:pPr marL="0" lvl="0" indent="0" algn="l" rtl="0">
              <a:spcBef>
                <a:spcPts val="0"/>
              </a:spcBef>
              <a:spcAft>
                <a:spcPts val="0"/>
              </a:spcAft>
              <a:buClr>
                <a:schemeClr val="dk2"/>
              </a:buClr>
              <a:buSzPts val="1100"/>
              <a:buFont typeface="Arial"/>
              <a:buNone/>
            </a:pPr>
            <a:r>
              <a:rPr lang="en" sz="800">
                <a:solidFill>
                  <a:schemeClr val="dk2"/>
                </a:solidFill>
                <a:latin typeface="Merriweather"/>
                <a:ea typeface="Merriweather"/>
                <a:cs typeface="Merriweather"/>
                <a:sym typeface="Merriweather"/>
              </a:rPr>
              <a:t>(success or failure)</a:t>
            </a:r>
            <a:endParaRPr>
              <a:latin typeface="Merriweather"/>
              <a:ea typeface="Merriweather"/>
              <a:cs typeface="Merriweather"/>
              <a:sym typeface="Merriweather"/>
            </a:endParaRPr>
          </a:p>
        </p:txBody>
      </p:sp>
      <p:sp>
        <p:nvSpPr>
          <p:cNvPr id="119" name="Google Shape;119;p16"/>
          <p:cNvSpPr txBox="1"/>
          <p:nvPr/>
        </p:nvSpPr>
        <p:spPr>
          <a:xfrm>
            <a:off x="363575" y="3415650"/>
            <a:ext cx="7716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erriweather"/>
                <a:ea typeface="Merriweather"/>
                <a:cs typeface="Merriweather"/>
                <a:sym typeface="Merriweather"/>
              </a:rPr>
              <a:t>Informing user the status of payment</a:t>
            </a:r>
            <a:endParaRPr sz="800">
              <a:latin typeface="Merriweather"/>
              <a:ea typeface="Merriweather"/>
              <a:cs typeface="Merriweather"/>
              <a:sym typeface="Merriweather"/>
            </a:endParaRPr>
          </a:p>
        </p:txBody>
      </p:sp>
      <p:sp>
        <p:nvSpPr>
          <p:cNvPr id="120" name="Google Shape;120;p16"/>
          <p:cNvSpPr txBox="1"/>
          <p:nvPr/>
        </p:nvSpPr>
        <p:spPr>
          <a:xfrm>
            <a:off x="703225" y="231050"/>
            <a:ext cx="6198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Source Sans Pro"/>
                <a:ea typeface="Source Sans Pro"/>
                <a:cs typeface="Source Sans Pro"/>
                <a:sym typeface="Source Sans Pro"/>
              </a:rPr>
              <a:t>Case 1: New referrer (User ID not listed in Kaching Dashboard)</a:t>
            </a:r>
            <a:endParaRPr>
              <a:latin typeface="Source Sans Pro"/>
              <a:ea typeface="Source Sans Pro"/>
              <a:cs typeface="Source Sans Pro"/>
              <a:sym typeface="Source Sans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1000"/>
                                        <p:tgtEl>
                                          <p:spTgt spid="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6"/>
                                        </p:tgtEl>
                                        <p:attrNameLst>
                                          <p:attrName>style.visibility</p:attrName>
                                        </p:attrNameLst>
                                      </p:cBhvr>
                                      <p:to>
                                        <p:strVal val="visible"/>
                                      </p:to>
                                    </p:set>
                                    <p:animEffect transition="in" filter="fade">
                                      <p:cBhvr>
                                        <p:cTn id="12" dur="1000"/>
                                        <p:tgtEl>
                                          <p:spTgt spid="96"/>
                                        </p:tgtEl>
                                      </p:cBhvr>
                                    </p:animEffect>
                                  </p:childTnLst>
                                </p:cTn>
                              </p:par>
                              <p:par>
                                <p:cTn id="13" presetID="10" presetClass="entr" presetSubtype="0" fill="hold" nodeType="withEffect">
                                  <p:stCondLst>
                                    <p:cond delay="0"/>
                                  </p:stCondLst>
                                  <p:childTnLst>
                                    <p:set>
                                      <p:cBhvr>
                                        <p:cTn id="14" dur="1" fill="hold">
                                          <p:stCondLst>
                                            <p:cond delay="0"/>
                                          </p:stCondLst>
                                        </p:cTn>
                                        <p:tgtEl>
                                          <p:spTgt spid="112"/>
                                        </p:tgtEl>
                                        <p:attrNameLst>
                                          <p:attrName>style.visibility</p:attrName>
                                        </p:attrNameLst>
                                      </p:cBhvr>
                                      <p:to>
                                        <p:strVal val="visible"/>
                                      </p:to>
                                    </p:set>
                                    <p:animEffect transition="in" filter="fade">
                                      <p:cBhvr>
                                        <p:cTn id="15" dur="1000"/>
                                        <p:tgtEl>
                                          <p:spTgt spid="112"/>
                                        </p:tgtEl>
                                      </p:cBhvr>
                                    </p:animEffect>
                                  </p:childTnLst>
                                </p:cTn>
                              </p:par>
                              <p:par>
                                <p:cTn id="16" presetID="10" presetClass="entr" presetSubtype="0" fill="hold" nodeType="withEffect">
                                  <p:stCondLst>
                                    <p:cond delay="0"/>
                                  </p:stCondLst>
                                  <p:childTnLst>
                                    <p:set>
                                      <p:cBhvr>
                                        <p:cTn id="17" dur="1" fill="hold">
                                          <p:stCondLst>
                                            <p:cond delay="0"/>
                                          </p:stCondLst>
                                        </p:cTn>
                                        <p:tgtEl>
                                          <p:spTgt spid="97"/>
                                        </p:tgtEl>
                                        <p:attrNameLst>
                                          <p:attrName>style.visibility</p:attrName>
                                        </p:attrNameLst>
                                      </p:cBhvr>
                                      <p:to>
                                        <p:strVal val="visible"/>
                                      </p:to>
                                    </p:set>
                                    <p:animEffect transition="in" filter="fade">
                                      <p:cBhvr>
                                        <p:cTn id="18" dur="1000"/>
                                        <p:tgtEl>
                                          <p:spTgt spid="9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8"/>
                                        </p:tgtEl>
                                        <p:attrNameLst>
                                          <p:attrName>style.visibility</p:attrName>
                                        </p:attrNameLst>
                                      </p:cBhvr>
                                      <p:to>
                                        <p:strVal val="visible"/>
                                      </p:to>
                                    </p:set>
                                    <p:animEffect transition="in" filter="fade">
                                      <p:cBhvr>
                                        <p:cTn id="23" dur="1000"/>
                                        <p:tgtEl>
                                          <p:spTgt spid="98"/>
                                        </p:tgtEl>
                                      </p:cBhvr>
                                    </p:animEffect>
                                  </p:childTnLst>
                                </p:cTn>
                              </p:par>
                              <p:par>
                                <p:cTn id="24" presetID="10" presetClass="entr" presetSubtype="0" fill="hold" nodeType="withEffect">
                                  <p:stCondLst>
                                    <p:cond delay="0"/>
                                  </p:stCondLst>
                                  <p:childTnLst>
                                    <p:set>
                                      <p:cBhvr>
                                        <p:cTn id="25" dur="1" fill="hold">
                                          <p:stCondLst>
                                            <p:cond delay="0"/>
                                          </p:stCondLst>
                                        </p:cTn>
                                        <p:tgtEl>
                                          <p:spTgt spid="113"/>
                                        </p:tgtEl>
                                        <p:attrNameLst>
                                          <p:attrName>style.visibility</p:attrName>
                                        </p:attrNameLst>
                                      </p:cBhvr>
                                      <p:to>
                                        <p:strVal val="visible"/>
                                      </p:to>
                                    </p:set>
                                    <p:animEffect transition="in" filter="fade">
                                      <p:cBhvr>
                                        <p:cTn id="26" dur="1000"/>
                                        <p:tgtEl>
                                          <p:spTgt spid="113"/>
                                        </p:tgtEl>
                                      </p:cBhvr>
                                    </p:animEffect>
                                  </p:childTnLst>
                                </p:cTn>
                              </p:par>
                              <p:par>
                                <p:cTn id="27" presetID="10" presetClass="entr" presetSubtype="0" fill="hold" nodeType="withEffect">
                                  <p:stCondLst>
                                    <p:cond delay="0"/>
                                  </p:stCondLst>
                                  <p:childTnLst>
                                    <p:set>
                                      <p:cBhvr>
                                        <p:cTn id="28" dur="1" fill="hold">
                                          <p:stCondLst>
                                            <p:cond delay="0"/>
                                          </p:stCondLst>
                                        </p:cTn>
                                        <p:tgtEl>
                                          <p:spTgt spid="99"/>
                                        </p:tgtEl>
                                        <p:attrNameLst>
                                          <p:attrName>style.visibility</p:attrName>
                                        </p:attrNameLst>
                                      </p:cBhvr>
                                      <p:to>
                                        <p:strVal val="visible"/>
                                      </p:to>
                                    </p:set>
                                    <p:animEffect transition="in" filter="fade">
                                      <p:cBhvr>
                                        <p:cTn id="29" dur="1000"/>
                                        <p:tgtEl>
                                          <p:spTgt spid="9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00"/>
                                        </p:tgtEl>
                                        <p:attrNameLst>
                                          <p:attrName>style.visibility</p:attrName>
                                        </p:attrNameLst>
                                      </p:cBhvr>
                                      <p:to>
                                        <p:strVal val="visible"/>
                                      </p:to>
                                    </p:set>
                                    <p:animEffect transition="in" filter="fade">
                                      <p:cBhvr>
                                        <p:cTn id="34" dur="1000"/>
                                        <p:tgtEl>
                                          <p:spTgt spid="100"/>
                                        </p:tgtEl>
                                      </p:cBhvr>
                                    </p:animEffect>
                                  </p:childTnLst>
                                </p:cTn>
                              </p:par>
                              <p:par>
                                <p:cTn id="35" presetID="10" presetClass="entr" presetSubtype="0" fill="hold" nodeType="with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fade">
                                      <p:cBhvr>
                                        <p:cTn id="37" dur="1000"/>
                                        <p:tgtEl>
                                          <p:spTgt spid="114"/>
                                        </p:tgtEl>
                                      </p:cBhvr>
                                    </p:animEffect>
                                  </p:childTnLst>
                                </p:cTn>
                              </p:par>
                              <p:par>
                                <p:cTn id="38" presetID="10" presetClass="entr" presetSubtype="0" fill="hold" nodeType="withEffect">
                                  <p:stCondLst>
                                    <p:cond delay="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1000"/>
                                        <p:tgtEl>
                                          <p:spTgt spid="10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fade">
                                      <p:cBhvr>
                                        <p:cTn id="45" dur="1000"/>
                                        <p:tgtEl>
                                          <p:spTgt spid="102"/>
                                        </p:tgtEl>
                                      </p:cBhvr>
                                    </p:animEffect>
                                  </p:childTnLst>
                                </p:cTn>
                              </p:par>
                              <p:par>
                                <p:cTn id="46" presetID="10" presetClass="entr" presetSubtype="0" fill="hold" nodeType="withEffect">
                                  <p:stCondLst>
                                    <p:cond delay="0"/>
                                  </p:stCondLst>
                                  <p:childTnLst>
                                    <p:set>
                                      <p:cBhvr>
                                        <p:cTn id="47" dur="1" fill="hold">
                                          <p:stCondLst>
                                            <p:cond delay="0"/>
                                          </p:stCondLst>
                                        </p:cTn>
                                        <p:tgtEl>
                                          <p:spTgt spid="115"/>
                                        </p:tgtEl>
                                        <p:attrNameLst>
                                          <p:attrName>style.visibility</p:attrName>
                                        </p:attrNameLst>
                                      </p:cBhvr>
                                      <p:to>
                                        <p:strVal val="visible"/>
                                      </p:to>
                                    </p:set>
                                    <p:animEffect transition="in" filter="fade">
                                      <p:cBhvr>
                                        <p:cTn id="48" dur="1000"/>
                                        <p:tgtEl>
                                          <p:spTgt spid="115"/>
                                        </p:tgtEl>
                                      </p:cBhvr>
                                    </p:animEffect>
                                  </p:childTnLst>
                                </p:cTn>
                              </p:par>
                              <p:par>
                                <p:cTn id="49" presetID="10" presetClass="entr" presetSubtype="0" fill="hold" nodeType="withEffect">
                                  <p:stCondLst>
                                    <p:cond delay="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1000"/>
                                        <p:tgtEl>
                                          <p:spTgt spid="103"/>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1000"/>
                                        <p:tgtEl>
                                          <p:spTgt spid="105"/>
                                        </p:tgtEl>
                                      </p:cBhvr>
                                    </p:animEffect>
                                  </p:childTnLst>
                                </p:cTn>
                              </p:par>
                              <p:par>
                                <p:cTn id="57" presetID="10" presetClass="entr" presetSubtype="0" fill="hold" nodeType="withEffect">
                                  <p:stCondLst>
                                    <p:cond delay="0"/>
                                  </p:stCondLst>
                                  <p:childTnLst>
                                    <p:set>
                                      <p:cBhvr>
                                        <p:cTn id="58" dur="1" fill="hold">
                                          <p:stCondLst>
                                            <p:cond delay="0"/>
                                          </p:stCondLst>
                                        </p:cTn>
                                        <p:tgtEl>
                                          <p:spTgt spid="116"/>
                                        </p:tgtEl>
                                        <p:attrNameLst>
                                          <p:attrName>style.visibility</p:attrName>
                                        </p:attrNameLst>
                                      </p:cBhvr>
                                      <p:to>
                                        <p:strVal val="visible"/>
                                      </p:to>
                                    </p:set>
                                    <p:animEffect transition="in" filter="fade">
                                      <p:cBhvr>
                                        <p:cTn id="59" dur="1000"/>
                                        <p:tgtEl>
                                          <p:spTgt spid="116"/>
                                        </p:tgtEl>
                                      </p:cBhvr>
                                    </p:animEffect>
                                  </p:childTnLst>
                                </p:cTn>
                              </p:par>
                              <p:par>
                                <p:cTn id="60" presetID="10" presetClass="entr" presetSubtype="0" fill="hold" nodeType="withEffect">
                                  <p:stCondLst>
                                    <p:cond delay="0"/>
                                  </p:stCondLst>
                                  <p:childTnLst>
                                    <p:set>
                                      <p:cBhvr>
                                        <p:cTn id="61" dur="1" fill="hold">
                                          <p:stCondLst>
                                            <p:cond delay="0"/>
                                          </p:stCondLst>
                                        </p:cTn>
                                        <p:tgtEl>
                                          <p:spTgt spid="104"/>
                                        </p:tgtEl>
                                        <p:attrNameLst>
                                          <p:attrName>style.visibility</p:attrName>
                                        </p:attrNameLst>
                                      </p:cBhvr>
                                      <p:to>
                                        <p:strVal val="visible"/>
                                      </p:to>
                                    </p:set>
                                    <p:animEffect transition="in" filter="fade">
                                      <p:cBhvr>
                                        <p:cTn id="62" dur="1000"/>
                                        <p:tgtEl>
                                          <p:spTgt spid="10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06"/>
                                        </p:tgtEl>
                                        <p:attrNameLst>
                                          <p:attrName>style.visibility</p:attrName>
                                        </p:attrNameLst>
                                      </p:cBhvr>
                                      <p:to>
                                        <p:strVal val="visible"/>
                                      </p:to>
                                    </p:set>
                                    <p:animEffect transition="in" filter="fade">
                                      <p:cBhvr>
                                        <p:cTn id="67" dur="1000"/>
                                        <p:tgtEl>
                                          <p:spTgt spid="106"/>
                                        </p:tgtEl>
                                      </p:cBhvr>
                                    </p:animEffect>
                                  </p:childTnLst>
                                </p:cTn>
                              </p:par>
                              <p:par>
                                <p:cTn id="68" presetID="10" presetClass="entr" presetSubtype="0" fill="hold" nodeType="withEffect">
                                  <p:stCondLst>
                                    <p:cond delay="0"/>
                                  </p:stCondLst>
                                  <p:childTnLst>
                                    <p:set>
                                      <p:cBhvr>
                                        <p:cTn id="69" dur="1" fill="hold">
                                          <p:stCondLst>
                                            <p:cond delay="0"/>
                                          </p:stCondLst>
                                        </p:cTn>
                                        <p:tgtEl>
                                          <p:spTgt spid="117"/>
                                        </p:tgtEl>
                                        <p:attrNameLst>
                                          <p:attrName>style.visibility</p:attrName>
                                        </p:attrNameLst>
                                      </p:cBhvr>
                                      <p:to>
                                        <p:strVal val="visible"/>
                                      </p:to>
                                    </p:set>
                                    <p:animEffect transition="in" filter="fade">
                                      <p:cBhvr>
                                        <p:cTn id="70" dur="1000"/>
                                        <p:tgtEl>
                                          <p:spTgt spid="117"/>
                                        </p:tgtEl>
                                      </p:cBhvr>
                                    </p:animEffect>
                                  </p:childTnLst>
                                </p:cTn>
                              </p:par>
                              <p:par>
                                <p:cTn id="71" presetID="10" presetClass="entr" presetSubtype="0" fill="hold" nodeType="withEffect">
                                  <p:stCondLst>
                                    <p:cond delay="0"/>
                                  </p:stCondLst>
                                  <p:childTnLst>
                                    <p:set>
                                      <p:cBhvr>
                                        <p:cTn id="72" dur="1" fill="hold">
                                          <p:stCondLst>
                                            <p:cond delay="0"/>
                                          </p:stCondLst>
                                        </p:cTn>
                                        <p:tgtEl>
                                          <p:spTgt spid="107"/>
                                        </p:tgtEl>
                                        <p:attrNameLst>
                                          <p:attrName>style.visibility</p:attrName>
                                        </p:attrNameLst>
                                      </p:cBhvr>
                                      <p:to>
                                        <p:strVal val="visible"/>
                                      </p:to>
                                    </p:set>
                                    <p:animEffect transition="in" filter="fade">
                                      <p:cBhvr>
                                        <p:cTn id="73" dur="1000"/>
                                        <p:tgtEl>
                                          <p:spTgt spid="107"/>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08"/>
                                        </p:tgtEl>
                                        <p:attrNameLst>
                                          <p:attrName>style.visibility</p:attrName>
                                        </p:attrNameLst>
                                      </p:cBhvr>
                                      <p:to>
                                        <p:strVal val="visible"/>
                                      </p:to>
                                    </p:set>
                                    <p:animEffect transition="in" filter="fade">
                                      <p:cBhvr>
                                        <p:cTn id="78" dur="1000"/>
                                        <p:tgtEl>
                                          <p:spTgt spid="108"/>
                                        </p:tgtEl>
                                      </p:cBhvr>
                                    </p:animEffect>
                                  </p:childTnLst>
                                </p:cTn>
                              </p:par>
                              <p:par>
                                <p:cTn id="79" presetID="10" presetClass="entr" presetSubtype="0" fill="hold" nodeType="withEffect">
                                  <p:stCondLst>
                                    <p:cond delay="0"/>
                                  </p:stCondLst>
                                  <p:childTnLst>
                                    <p:set>
                                      <p:cBhvr>
                                        <p:cTn id="80" dur="1" fill="hold">
                                          <p:stCondLst>
                                            <p:cond delay="0"/>
                                          </p:stCondLst>
                                        </p:cTn>
                                        <p:tgtEl>
                                          <p:spTgt spid="118"/>
                                        </p:tgtEl>
                                        <p:attrNameLst>
                                          <p:attrName>style.visibility</p:attrName>
                                        </p:attrNameLst>
                                      </p:cBhvr>
                                      <p:to>
                                        <p:strVal val="visible"/>
                                      </p:to>
                                    </p:set>
                                    <p:animEffect transition="in" filter="fade">
                                      <p:cBhvr>
                                        <p:cTn id="81" dur="1000"/>
                                        <p:tgtEl>
                                          <p:spTgt spid="118"/>
                                        </p:tgtEl>
                                      </p:cBhvr>
                                    </p:animEffect>
                                  </p:childTnLst>
                                </p:cTn>
                              </p:par>
                              <p:par>
                                <p:cTn id="82" presetID="10" presetClass="entr" presetSubtype="0" fill="hold" nodeType="withEffect">
                                  <p:stCondLst>
                                    <p:cond delay="0"/>
                                  </p:stCondLst>
                                  <p:childTnLst>
                                    <p:set>
                                      <p:cBhvr>
                                        <p:cTn id="83" dur="1" fill="hold">
                                          <p:stCondLst>
                                            <p:cond delay="0"/>
                                          </p:stCondLst>
                                        </p:cTn>
                                        <p:tgtEl>
                                          <p:spTgt spid="109"/>
                                        </p:tgtEl>
                                        <p:attrNameLst>
                                          <p:attrName>style.visibility</p:attrName>
                                        </p:attrNameLst>
                                      </p:cBhvr>
                                      <p:to>
                                        <p:strVal val="visible"/>
                                      </p:to>
                                    </p:set>
                                    <p:animEffect transition="in" filter="fade">
                                      <p:cBhvr>
                                        <p:cTn id="84" dur="1000"/>
                                        <p:tgtEl>
                                          <p:spTgt spid="10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110"/>
                                        </p:tgtEl>
                                        <p:attrNameLst>
                                          <p:attrName>style.visibility</p:attrName>
                                        </p:attrNameLst>
                                      </p:cBhvr>
                                      <p:to>
                                        <p:strVal val="visible"/>
                                      </p:to>
                                    </p:set>
                                    <p:animEffect transition="in" filter="fade">
                                      <p:cBhvr>
                                        <p:cTn id="89" dur="1000"/>
                                        <p:tgtEl>
                                          <p:spTgt spid="110"/>
                                        </p:tgtEl>
                                      </p:cBhvr>
                                    </p:animEffect>
                                  </p:childTnLst>
                                </p:cTn>
                              </p:par>
                              <p:par>
                                <p:cTn id="90" presetID="10" presetClass="entr" presetSubtype="0" fill="hold" nodeType="withEffect">
                                  <p:stCondLst>
                                    <p:cond delay="0"/>
                                  </p:stCondLst>
                                  <p:childTnLst>
                                    <p:set>
                                      <p:cBhvr>
                                        <p:cTn id="91" dur="1" fill="hold">
                                          <p:stCondLst>
                                            <p:cond delay="0"/>
                                          </p:stCondLst>
                                        </p:cTn>
                                        <p:tgtEl>
                                          <p:spTgt spid="119"/>
                                        </p:tgtEl>
                                        <p:attrNameLst>
                                          <p:attrName>style.visibility</p:attrName>
                                        </p:attrNameLst>
                                      </p:cBhvr>
                                      <p:to>
                                        <p:strVal val="visible"/>
                                      </p:to>
                                    </p:set>
                                    <p:animEffect transition="in" filter="fade">
                                      <p:cBhvr>
                                        <p:cTn id="92" dur="1000"/>
                                        <p:tgtEl>
                                          <p:spTgt spid="119"/>
                                        </p:tgtEl>
                                      </p:cBhvr>
                                    </p:animEffect>
                                  </p:childTnLst>
                                </p:cTn>
                              </p:par>
                              <p:par>
                                <p:cTn id="93" presetID="10" presetClass="entr" presetSubtype="0" fill="hold" nodeType="withEffect">
                                  <p:stCondLst>
                                    <p:cond delay="0"/>
                                  </p:stCondLst>
                                  <p:childTnLst>
                                    <p:set>
                                      <p:cBhvr>
                                        <p:cTn id="94" dur="1" fill="hold">
                                          <p:stCondLst>
                                            <p:cond delay="0"/>
                                          </p:stCondLst>
                                        </p:cTn>
                                        <p:tgtEl>
                                          <p:spTgt spid="111"/>
                                        </p:tgtEl>
                                        <p:attrNameLst>
                                          <p:attrName>style.visibility</p:attrName>
                                        </p:attrNameLst>
                                      </p:cBhvr>
                                      <p:to>
                                        <p:strVal val="visible"/>
                                      </p:to>
                                    </p:set>
                                    <p:animEffect transition="in" filter="fade">
                                      <p:cBhvr>
                                        <p:cTn id="95" dur="10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7"/>
          <p:cNvSpPr txBox="1">
            <a:spLocks noGrp="1"/>
          </p:cNvSpPr>
          <p:nvPr>
            <p:ph type="title"/>
          </p:nvPr>
        </p:nvSpPr>
        <p:spPr>
          <a:xfrm>
            <a:off x="311700" y="249800"/>
            <a:ext cx="8520600" cy="92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2 : Referrer already listed in Kaching Dashboard</a:t>
            </a:r>
            <a:endParaRPr/>
          </a:p>
        </p:txBody>
      </p:sp>
      <p:sp>
        <p:nvSpPr>
          <p:cNvPr id="126" name="Google Shape;126;p17"/>
          <p:cNvSpPr/>
          <p:nvPr/>
        </p:nvSpPr>
        <p:spPr>
          <a:xfrm>
            <a:off x="632900" y="1647450"/>
            <a:ext cx="1275900" cy="9243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p:txBody>
      </p:sp>
      <p:cxnSp>
        <p:nvCxnSpPr>
          <p:cNvPr id="127" name="Google Shape;127;p17"/>
          <p:cNvCxnSpPr/>
          <p:nvPr/>
        </p:nvCxnSpPr>
        <p:spPr>
          <a:xfrm>
            <a:off x="1908800" y="2109600"/>
            <a:ext cx="1014600" cy="0"/>
          </a:xfrm>
          <a:prstGeom prst="straightConnector1">
            <a:avLst/>
          </a:prstGeom>
          <a:noFill/>
          <a:ln w="9525" cap="flat" cmpd="sng">
            <a:solidFill>
              <a:schemeClr val="dk2"/>
            </a:solidFill>
            <a:prstDash val="solid"/>
            <a:round/>
            <a:headEnd type="none" w="med" len="med"/>
            <a:tailEnd type="triangle" w="med" len="med"/>
          </a:ln>
        </p:spPr>
      </p:cxnSp>
      <p:sp>
        <p:nvSpPr>
          <p:cNvPr id="128" name="Google Shape;128;p17"/>
          <p:cNvSpPr/>
          <p:nvPr/>
        </p:nvSpPr>
        <p:spPr>
          <a:xfrm>
            <a:off x="2923400" y="1687650"/>
            <a:ext cx="1446600" cy="843900"/>
          </a:xfrm>
          <a:prstGeom prst="rect">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Payout Server</a:t>
            </a:r>
            <a:endParaRPr/>
          </a:p>
        </p:txBody>
      </p:sp>
      <p:sp>
        <p:nvSpPr>
          <p:cNvPr id="129" name="Google Shape;129;p17"/>
          <p:cNvSpPr/>
          <p:nvPr/>
        </p:nvSpPr>
        <p:spPr>
          <a:xfrm>
            <a:off x="5384600" y="1647450"/>
            <a:ext cx="1446600" cy="924300"/>
          </a:xfrm>
          <a:prstGeom prst="roundRect">
            <a:avLst>
              <a:gd name="adj" fmla="val 16667"/>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Kaching Dashboard</a:t>
            </a:r>
            <a:endParaRPr/>
          </a:p>
          <a:p>
            <a:pPr marL="0" lvl="0" indent="0" algn="ctr" rtl="0">
              <a:spcBef>
                <a:spcPts val="0"/>
              </a:spcBef>
              <a:spcAft>
                <a:spcPts val="0"/>
              </a:spcAft>
              <a:buNone/>
            </a:pPr>
            <a:r>
              <a:rPr lang="en" sz="900"/>
              <a:t>(updated with user details)</a:t>
            </a:r>
            <a:endParaRPr/>
          </a:p>
        </p:txBody>
      </p:sp>
      <p:cxnSp>
        <p:nvCxnSpPr>
          <p:cNvPr id="130" name="Google Shape;130;p17"/>
          <p:cNvCxnSpPr/>
          <p:nvPr/>
        </p:nvCxnSpPr>
        <p:spPr>
          <a:xfrm>
            <a:off x="4370000" y="2109600"/>
            <a:ext cx="1014600" cy="0"/>
          </a:xfrm>
          <a:prstGeom prst="straightConnector1">
            <a:avLst/>
          </a:prstGeom>
          <a:noFill/>
          <a:ln w="9525" cap="flat" cmpd="sng">
            <a:solidFill>
              <a:schemeClr val="dk2"/>
            </a:solidFill>
            <a:prstDash val="solid"/>
            <a:round/>
            <a:headEnd type="none" w="med" len="med"/>
            <a:tailEnd type="triangle" w="med" len="med"/>
          </a:ln>
        </p:spPr>
      </p:cxnSp>
      <p:sp>
        <p:nvSpPr>
          <p:cNvPr id="131" name="Google Shape;131;p17"/>
          <p:cNvSpPr/>
          <p:nvPr/>
        </p:nvSpPr>
        <p:spPr>
          <a:xfrm>
            <a:off x="5299250" y="3295050"/>
            <a:ext cx="1446600" cy="8439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Messaging Server</a:t>
            </a:r>
            <a:endParaRPr/>
          </a:p>
          <a:p>
            <a:pPr marL="0" lvl="0" indent="0" algn="ctr" rtl="0">
              <a:spcBef>
                <a:spcPts val="0"/>
              </a:spcBef>
              <a:spcAft>
                <a:spcPts val="0"/>
              </a:spcAft>
              <a:buNone/>
            </a:pPr>
            <a:r>
              <a:rPr lang="en" sz="900"/>
              <a:t>(For final DM)</a:t>
            </a:r>
            <a:endParaRPr sz="900"/>
          </a:p>
        </p:txBody>
      </p:sp>
      <p:cxnSp>
        <p:nvCxnSpPr>
          <p:cNvPr id="132" name="Google Shape;132;p17"/>
          <p:cNvCxnSpPr/>
          <p:nvPr/>
        </p:nvCxnSpPr>
        <p:spPr>
          <a:xfrm>
            <a:off x="6022550" y="2571750"/>
            <a:ext cx="0" cy="723300"/>
          </a:xfrm>
          <a:prstGeom prst="straightConnector1">
            <a:avLst/>
          </a:prstGeom>
          <a:noFill/>
          <a:ln w="9525" cap="flat" cmpd="sng">
            <a:solidFill>
              <a:schemeClr val="dk2"/>
            </a:solidFill>
            <a:prstDash val="solid"/>
            <a:round/>
            <a:headEnd type="none" w="med" len="med"/>
            <a:tailEnd type="triangle" w="med" len="med"/>
          </a:ln>
        </p:spPr>
      </p:cxnSp>
      <p:cxnSp>
        <p:nvCxnSpPr>
          <p:cNvPr id="133" name="Google Shape;133;p17"/>
          <p:cNvCxnSpPr>
            <a:endCxn id="134" idx="6"/>
          </p:cNvCxnSpPr>
          <p:nvPr/>
        </p:nvCxnSpPr>
        <p:spPr>
          <a:xfrm flipH="1">
            <a:off x="4159225" y="3711900"/>
            <a:ext cx="1160100" cy="5100"/>
          </a:xfrm>
          <a:prstGeom prst="straightConnector1">
            <a:avLst/>
          </a:prstGeom>
          <a:noFill/>
          <a:ln w="9525" cap="flat" cmpd="sng">
            <a:solidFill>
              <a:schemeClr val="dk2"/>
            </a:solidFill>
            <a:prstDash val="solid"/>
            <a:round/>
            <a:headEnd type="none" w="med" len="med"/>
            <a:tailEnd type="triangle" w="med" len="med"/>
          </a:ln>
        </p:spPr>
      </p:cxnSp>
      <p:sp>
        <p:nvSpPr>
          <p:cNvPr id="134" name="Google Shape;134;p17"/>
          <p:cNvSpPr/>
          <p:nvPr/>
        </p:nvSpPr>
        <p:spPr>
          <a:xfrm>
            <a:off x="3245125" y="3496050"/>
            <a:ext cx="914100" cy="441900"/>
          </a:xfrm>
          <a:prstGeom prst="ellipse">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User</a:t>
            </a:r>
            <a:endParaRPr/>
          </a:p>
        </p:txBody>
      </p:sp>
      <p:sp>
        <p:nvSpPr>
          <p:cNvPr id="135" name="Google Shape;135;p17"/>
          <p:cNvSpPr txBox="1"/>
          <p:nvPr/>
        </p:nvSpPr>
        <p:spPr>
          <a:xfrm>
            <a:off x="2014250" y="1419150"/>
            <a:ext cx="8037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User details for payout initiation</a:t>
            </a:r>
            <a:endParaRPr sz="1500">
              <a:latin typeface="Source Sans Pro"/>
              <a:ea typeface="Source Sans Pro"/>
              <a:cs typeface="Source Sans Pro"/>
              <a:sym typeface="Source Sans Pro"/>
            </a:endParaRPr>
          </a:p>
        </p:txBody>
      </p:sp>
      <p:sp>
        <p:nvSpPr>
          <p:cNvPr id="136" name="Google Shape;136;p17"/>
          <p:cNvSpPr txBox="1"/>
          <p:nvPr/>
        </p:nvSpPr>
        <p:spPr>
          <a:xfrm>
            <a:off x="4535000" y="1280550"/>
            <a:ext cx="6846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Status of Payment</a:t>
            </a:r>
            <a:endParaRPr sz="900">
              <a:solidFill>
                <a:schemeClr val="dk2"/>
              </a:solidFill>
              <a:latin typeface="Source Sans Pro"/>
              <a:ea typeface="Source Sans Pro"/>
              <a:cs typeface="Source Sans Pro"/>
              <a:sym typeface="Source Sans Pro"/>
            </a:endParaRPr>
          </a:p>
          <a:p>
            <a:pPr marL="0" lvl="0" indent="0" algn="ctr"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(success or Failure)</a:t>
            </a:r>
            <a:endParaRPr sz="1500">
              <a:latin typeface="Source Sans Pro"/>
              <a:ea typeface="Source Sans Pro"/>
              <a:cs typeface="Source Sans Pro"/>
              <a:sym typeface="Source Sans Pro"/>
            </a:endParaRPr>
          </a:p>
        </p:txBody>
      </p:sp>
      <p:sp>
        <p:nvSpPr>
          <p:cNvPr id="137" name="Google Shape;137;p17"/>
          <p:cNvSpPr txBox="1"/>
          <p:nvPr/>
        </p:nvSpPr>
        <p:spPr>
          <a:xfrm>
            <a:off x="6138350" y="2645125"/>
            <a:ext cx="1160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Status of Payment</a:t>
            </a:r>
            <a:endParaRPr sz="900">
              <a:solidFill>
                <a:schemeClr val="dk2"/>
              </a:solidFill>
              <a:latin typeface="Source Sans Pro"/>
              <a:ea typeface="Source Sans Pro"/>
              <a:cs typeface="Source Sans Pro"/>
              <a:sym typeface="Source Sans Pro"/>
            </a:endParaRPr>
          </a:p>
          <a:p>
            <a:pPr marL="0" lvl="0" indent="0" algn="l"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(success or Failure)</a:t>
            </a:r>
            <a:endParaRPr sz="1500">
              <a:latin typeface="Source Sans Pro"/>
              <a:ea typeface="Source Sans Pro"/>
              <a:cs typeface="Source Sans Pro"/>
              <a:sym typeface="Source Sans Pro"/>
            </a:endParaRPr>
          </a:p>
        </p:txBody>
      </p:sp>
      <p:sp>
        <p:nvSpPr>
          <p:cNvPr id="138" name="Google Shape;138;p17"/>
          <p:cNvSpPr txBox="1"/>
          <p:nvPr/>
        </p:nvSpPr>
        <p:spPr>
          <a:xfrm>
            <a:off x="4287188" y="3106825"/>
            <a:ext cx="8841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2"/>
              </a:buClr>
              <a:buSzPts val="1100"/>
              <a:buFont typeface="Arial"/>
              <a:buNone/>
            </a:pPr>
            <a:r>
              <a:rPr lang="en" sz="900">
                <a:solidFill>
                  <a:schemeClr val="dk2"/>
                </a:solidFill>
                <a:latin typeface="Source Sans Pro"/>
                <a:ea typeface="Source Sans Pro"/>
                <a:cs typeface="Source Sans Pro"/>
                <a:sym typeface="Source Sans Pro"/>
              </a:rPr>
              <a:t>Informing user the status of payment</a:t>
            </a:r>
            <a:endParaRPr sz="1500">
              <a:latin typeface="Source Sans Pro"/>
              <a:ea typeface="Source Sans Pro"/>
              <a:cs typeface="Source Sans Pro"/>
              <a:sym typeface="Source Sans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1000"/>
                                        <p:tgtEl>
                                          <p:spTgt spid="125"/>
                                        </p:tgtEl>
                                      </p:cBhvr>
                                    </p:animEffect>
                                  </p:childTnLst>
                                </p:cTn>
                              </p:par>
                              <p:par>
                                <p:cTn id="8" presetID="10" presetClass="entr" presetSubtype="0" fill="hold" nodeType="withEffect">
                                  <p:stCondLst>
                                    <p:cond delay="0"/>
                                  </p:stCondLst>
                                  <p:childTnLst>
                                    <p:set>
                                      <p:cBhvr>
                                        <p:cTn id="9" dur="1" fill="hold">
                                          <p:stCondLst>
                                            <p:cond delay="0"/>
                                          </p:stCondLst>
                                        </p:cTn>
                                        <p:tgtEl>
                                          <p:spTgt spid="126"/>
                                        </p:tgtEl>
                                        <p:attrNameLst>
                                          <p:attrName>style.visibility</p:attrName>
                                        </p:attrNameLst>
                                      </p:cBhvr>
                                      <p:to>
                                        <p:strVal val="visible"/>
                                      </p:to>
                                    </p:set>
                                    <p:animEffect transition="in" filter="fade">
                                      <p:cBhvr>
                                        <p:cTn id="10" dur="1000"/>
                                        <p:tgtEl>
                                          <p:spTgt spid="1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7"/>
                                        </p:tgtEl>
                                        <p:attrNameLst>
                                          <p:attrName>style.visibility</p:attrName>
                                        </p:attrNameLst>
                                      </p:cBhvr>
                                      <p:to>
                                        <p:strVal val="visible"/>
                                      </p:to>
                                    </p:set>
                                    <p:animEffect transition="in" filter="fade">
                                      <p:cBhvr>
                                        <p:cTn id="15" dur="1000"/>
                                        <p:tgtEl>
                                          <p:spTgt spid="127"/>
                                        </p:tgtEl>
                                      </p:cBhvr>
                                    </p:animEffect>
                                  </p:childTnLst>
                                </p:cTn>
                              </p:par>
                              <p:par>
                                <p:cTn id="16" presetID="10" presetClass="entr" presetSubtype="0" fill="hold" nodeType="withEffect">
                                  <p:stCondLst>
                                    <p:cond delay="0"/>
                                  </p:stCondLst>
                                  <p:childTnLst>
                                    <p:set>
                                      <p:cBhvr>
                                        <p:cTn id="17" dur="1" fill="hold">
                                          <p:stCondLst>
                                            <p:cond delay="0"/>
                                          </p:stCondLst>
                                        </p:cTn>
                                        <p:tgtEl>
                                          <p:spTgt spid="135"/>
                                        </p:tgtEl>
                                        <p:attrNameLst>
                                          <p:attrName>style.visibility</p:attrName>
                                        </p:attrNameLst>
                                      </p:cBhvr>
                                      <p:to>
                                        <p:strVal val="visible"/>
                                      </p:to>
                                    </p:set>
                                    <p:animEffect transition="in" filter="fade">
                                      <p:cBhvr>
                                        <p:cTn id="18" dur="1000"/>
                                        <p:tgtEl>
                                          <p:spTgt spid="135"/>
                                        </p:tgtEl>
                                      </p:cBhvr>
                                    </p:animEffect>
                                  </p:childTnLst>
                                </p:cTn>
                              </p:par>
                              <p:par>
                                <p:cTn id="19" presetID="10" presetClass="entr" presetSubtype="0" fill="hold" nodeType="withEffect">
                                  <p:stCondLst>
                                    <p:cond delay="0"/>
                                  </p:stCondLst>
                                  <p:childTnLst>
                                    <p:set>
                                      <p:cBhvr>
                                        <p:cTn id="20" dur="1" fill="hold">
                                          <p:stCondLst>
                                            <p:cond delay="0"/>
                                          </p:stCondLst>
                                        </p:cTn>
                                        <p:tgtEl>
                                          <p:spTgt spid="128"/>
                                        </p:tgtEl>
                                        <p:attrNameLst>
                                          <p:attrName>style.visibility</p:attrName>
                                        </p:attrNameLst>
                                      </p:cBhvr>
                                      <p:to>
                                        <p:strVal val="visible"/>
                                      </p:to>
                                    </p:set>
                                    <p:animEffect transition="in" filter="fade">
                                      <p:cBhvr>
                                        <p:cTn id="21" dur="1000"/>
                                        <p:tgtEl>
                                          <p:spTgt spid="12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0"/>
                                        </p:tgtEl>
                                        <p:attrNameLst>
                                          <p:attrName>style.visibility</p:attrName>
                                        </p:attrNameLst>
                                      </p:cBhvr>
                                      <p:to>
                                        <p:strVal val="visible"/>
                                      </p:to>
                                    </p:set>
                                    <p:animEffect transition="in" filter="fade">
                                      <p:cBhvr>
                                        <p:cTn id="26" dur="1000"/>
                                        <p:tgtEl>
                                          <p:spTgt spid="130"/>
                                        </p:tgtEl>
                                      </p:cBhvr>
                                    </p:animEffect>
                                  </p:childTnLst>
                                </p:cTn>
                              </p:par>
                              <p:par>
                                <p:cTn id="27" presetID="10" presetClass="entr" presetSubtype="0" fill="hold" nodeType="withEffect">
                                  <p:stCondLst>
                                    <p:cond delay="0"/>
                                  </p:stCondLst>
                                  <p:childTnLst>
                                    <p:set>
                                      <p:cBhvr>
                                        <p:cTn id="28" dur="1" fill="hold">
                                          <p:stCondLst>
                                            <p:cond delay="0"/>
                                          </p:stCondLst>
                                        </p:cTn>
                                        <p:tgtEl>
                                          <p:spTgt spid="136"/>
                                        </p:tgtEl>
                                        <p:attrNameLst>
                                          <p:attrName>style.visibility</p:attrName>
                                        </p:attrNameLst>
                                      </p:cBhvr>
                                      <p:to>
                                        <p:strVal val="visible"/>
                                      </p:to>
                                    </p:set>
                                    <p:animEffect transition="in" filter="fade">
                                      <p:cBhvr>
                                        <p:cTn id="29" dur="1000"/>
                                        <p:tgtEl>
                                          <p:spTgt spid="136"/>
                                        </p:tgtEl>
                                      </p:cBhvr>
                                    </p:animEffect>
                                  </p:childTnLst>
                                </p:cTn>
                              </p:par>
                              <p:par>
                                <p:cTn id="30" presetID="10" presetClass="entr" presetSubtype="0" fill="hold" nodeType="withEffect">
                                  <p:stCondLst>
                                    <p:cond delay="0"/>
                                  </p:stCondLst>
                                  <p:childTnLst>
                                    <p:set>
                                      <p:cBhvr>
                                        <p:cTn id="31" dur="1" fill="hold">
                                          <p:stCondLst>
                                            <p:cond delay="0"/>
                                          </p:stCondLst>
                                        </p:cTn>
                                        <p:tgtEl>
                                          <p:spTgt spid="129"/>
                                        </p:tgtEl>
                                        <p:attrNameLst>
                                          <p:attrName>style.visibility</p:attrName>
                                        </p:attrNameLst>
                                      </p:cBhvr>
                                      <p:to>
                                        <p:strVal val="visible"/>
                                      </p:to>
                                    </p:set>
                                    <p:animEffect transition="in" filter="fade">
                                      <p:cBhvr>
                                        <p:cTn id="32" dur="1000"/>
                                        <p:tgtEl>
                                          <p:spTgt spid="12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2"/>
                                        </p:tgtEl>
                                        <p:attrNameLst>
                                          <p:attrName>style.visibility</p:attrName>
                                        </p:attrNameLst>
                                      </p:cBhvr>
                                      <p:to>
                                        <p:strVal val="visible"/>
                                      </p:to>
                                    </p:set>
                                    <p:animEffect transition="in" filter="fade">
                                      <p:cBhvr>
                                        <p:cTn id="37" dur="1000"/>
                                        <p:tgtEl>
                                          <p:spTgt spid="132"/>
                                        </p:tgtEl>
                                      </p:cBhvr>
                                    </p:animEffect>
                                  </p:childTnLst>
                                </p:cTn>
                              </p:par>
                              <p:par>
                                <p:cTn id="38" presetID="10" presetClass="entr" presetSubtype="0" fill="hold" nodeType="withEffect">
                                  <p:stCondLst>
                                    <p:cond delay="0"/>
                                  </p:stCondLst>
                                  <p:childTnLst>
                                    <p:set>
                                      <p:cBhvr>
                                        <p:cTn id="39" dur="1" fill="hold">
                                          <p:stCondLst>
                                            <p:cond delay="0"/>
                                          </p:stCondLst>
                                        </p:cTn>
                                        <p:tgtEl>
                                          <p:spTgt spid="137"/>
                                        </p:tgtEl>
                                        <p:attrNameLst>
                                          <p:attrName>style.visibility</p:attrName>
                                        </p:attrNameLst>
                                      </p:cBhvr>
                                      <p:to>
                                        <p:strVal val="visible"/>
                                      </p:to>
                                    </p:set>
                                    <p:animEffect transition="in" filter="fade">
                                      <p:cBhvr>
                                        <p:cTn id="40" dur="1000"/>
                                        <p:tgtEl>
                                          <p:spTgt spid="137"/>
                                        </p:tgtEl>
                                      </p:cBhvr>
                                    </p:animEffect>
                                  </p:childTnLst>
                                </p:cTn>
                              </p:par>
                              <p:par>
                                <p:cTn id="41" presetID="10" presetClass="entr" presetSubtype="0" fill="hold" nodeType="withEffect">
                                  <p:stCondLst>
                                    <p:cond delay="0"/>
                                  </p:stCondLst>
                                  <p:childTnLst>
                                    <p:set>
                                      <p:cBhvr>
                                        <p:cTn id="42" dur="1" fill="hold">
                                          <p:stCondLst>
                                            <p:cond delay="0"/>
                                          </p:stCondLst>
                                        </p:cTn>
                                        <p:tgtEl>
                                          <p:spTgt spid="131"/>
                                        </p:tgtEl>
                                        <p:attrNameLst>
                                          <p:attrName>style.visibility</p:attrName>
                                        </p:attrNameLst>
                                      </p:cBhvr>
                                      <p:to>
                                        <p:strVal val="visible"/>
                                      </p:to>
                                    </p:set>
                                    <p:animEffect transition="in" filter="fade">
                                      <p:cBhvr>
                                        <p:cTn id="43" dur="1000"/>
                                        <p:tgtEl>
                                          <p:spTgt spid="13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33"/>
                                        </p:tgtEl>
                                        <p:attrNameLst>
                                          <p:attrName>style.visibility</p:attrName>
                                        </p:attrNameLst>
                                      </p:cBhvr>
                                      <p:to>
                                        <p:strVal val="visible"/>
                                      </p:to>
                                    </p:set>
                                    <p:animEffect transition="in" filter="fade">
                                      <p:cBhvr>
                                        <p:cTn id="48" dur="1000"/>
                                        <p:tgtEl>
                                          <p:spTgt spid="133"/>
                                        </p:tgtEl>
                                      </p:cBhvr>
                                    </p:animEffect>
                                  </p:childTnLst>
                                </p:cTn>
                              </p:par>
                              <p:par>
                                <p:cTn id="49" presetID="10" presetClass="entr" presetSubtype="0" fill="hold" nodeType="withEffect">
                                  <p:stCondLst>
                                    <p:cond delay="0"/>
                                  </p:stCondLst>
                                  <p:childTnLst>
                                    <p:set>
                                      <p:cBhvr>
                                        <p:cTn id="50" dur="1" fill="hold">
                                          <p:stCondLst>
                                            <p:cond delay="0"/>
                                          </p:stCondLst>
                                        </p:cTn>
                                        <p:tgtEl>
                                          <p:spTgt spid="138"/>
                                        </p:tgtEl>
                                        <p:attrNameLst>
                                          <p:attrName>style.visibility</p:attrName>
                                        </p:attrNameLst>
                                      </p:cBhvr>
                                      <p:to>
                                        <p:strVal val="visible"/>
                                      </p:to>
                                    </p:set>
                                    <p:animEffect transition="in" filter="fade">
                                      <p:cBhvr>
                                        <p:cTn id="51" dur="1000"/>
                                        <p:tgtEl>
                                          <p:spTgt spid="138"/>
                                        </p:tgtEl>
                                      </p:cBhvr>
                                    </p:animEffect>
                                  </p:childTnLst>
                                </p:cTn>
                              </p:par>
                              <p:par>
                                <p:cTn id="52" presetID="10" presetClass="entr" presetSubtype="0" fill="hold" nodeType="withEffect">
                                  <p:stCondLst>
                                    <p:cond delay="0"/>
                                  </p:stCondLst>
                                  <p:childTnLst>
                                    <p:set>
                                      <p:cBhvr>
                                        <p:cTn id="53" dur="1" fill="hold">
                                          <p:stCondLst>
                                            <p:cond delay="0"/>
                                          </p:stCondLst>
                                        </p:cTn>
                                        <p:tgtEl>
                                          <p:spTgt spid="134"/>
                                        </p:tgtEl>
                                        <p:attrNameLst>
                                          <p:attrName>style.visibility</p:attrName>
                                        </p:attrNameLst>
                                      </p:cBhvr>
                                      <p:to>
                                        <p:strVal val="visible"/>
                                      </p:to>
                                    </p:set>
                                    <p:animEffect transition="in" filter="fade">
                                      <p:cBhvr>
                                        <p:cTn id="54"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18"/>
          <p:cNvSpPr/>
          <p:nvPr/>
        </p:nvSpPr>
        <p:spPr>
          <a:xfrm>
            <a:off x="3732950" y="124975"/>
            <a:ext cx="1663500" cy="1585800"/>
          </a:xfrm>
          <a:prstGeom prst="ellipse">
            <a:avLst/>
          </a:prstGeom>
          <a:solidFill>
            <a:srgbClr val="EA9999"/>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Source Sans Pro SemiBold"/>
                <a:ea typeface="Source Sans Pro SemiBold"/>
                <a:cs typeface="Source Sans Pro SemiBold"/>
                <a:sym typeface="Source Sans Pro SemiBold"/>
              </a:rPr>
              <a:t>SOLUTION TO CROSS</a:t>
            </a:r>
            <a:endParaRPr sz="1200">
              <a:latin typeface="Source Sans Pro SemiBold"/>
              <a:ea typeface="Source Sans Pro SemiBold"/>
              <a:cs typeface="Source Sans Pro SemiBold"/>
              <a:sym typeface="Source Sans Pro SemiBold"/>
            </a:endParaRPr>
          </a:p>
          <a:p>
            <a:pPr marL="0" lvl="0" indent="0" algn="ctr" rtl="0">
              <a:spcBef>
                <a:spcPts val="0"/>
              </a:spcBef>
              <a:spcAft>
                <a:spcPts val="0"/>
              </a:spcAft>
              <a:buNone/>
            </a:pPr>
            <a:r>
              <a:rPr lang="en" sz="1200">
                <a:latin typeface="Source Sans Pro SemiBold"/>
                <a:ea typeface="Source Sans Pro SemiBold"/>
                <a:cs typeface="Source Sans Pro SemiBold"/>
                <a:sym typeface="Source Sans Pro SemiBold"/>
              </a:rPr>
              <a:t>PLATFORM MESSAGING</a:t>
            </a:r>
            <a:endParaRPr sz="1200">
              <a:latin typeface="Source Sans Pro SemiBold"/>
              <a:ea typeface="Source Sans Pro SemiBold"/>
              <a:cs typeface="Source Sans Pro SemiBold"/>
              <a:sym typeface="Source Sans Pro SemiBold"/>
            </a:endParaRPr>
          </a:p>
        </p:txBody>
      </p:sp>
      <p:sp>
        <p:nvSpPr>
          <p:cNvPr id="144" name="Google Shape;144;p18"/>
          <p:cNvSpPr/>
          <p:nvPr/>
        </p:nvSpPr>
        <p:spPr>
          <a:xfrm>
            <a:off x="3949200" y="2051775"/>
            <a:ext cx="1234500" cy="1234500"/>
          </a:xfrm>
          <a:prstGeom prst="ellipse">
            <a:avLst/>
          </a:prstGeom>
          <a:solidFill>
            <a:srgbClr val="6D9EEB"/>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100"/>
              <a:t>BENEFITS</a:t>
            </a:r>
            <a:endParaRPr sz="1100"/>
          </a:p>
        </p:txBody>
      </p:sp>
      <p:cxnSp>
        <p:nvCxnSpPr>
          <p:cNvPr id="145" name="Google Shape;145;p18"/>
          <p:cNvCxnSpPr>
            <a:stCxn id="143" idx="4"/>
          </p:cNvCxnSpPr>
          <p:nvPr/>
        </p:nvCxnSpPr>
        <p:spPr>
          <a:xfrm>
            <a:off x="4564700" y="1710775"/>
            <a:ext cx="12000" cy="288900"/>
          </a:xfrm>
          <a:prstGeom prst="straightConnector1">
            <a:avLst/>
          </a:prstGeom>
          <a:noFill/>
          <a:ln w="9525" cap="flat" cmpd="sng">
            <a:solidFill>
              <a:schemeClr val="dk2"/>
            </a:solidFill>
            <a:prstDash val="solid"/>
            <a:round/>
            <a:headEnd type="none" w="med" len="med"/>
            <a:tailEnd type="triangle" w="med" len="med"/>
          </a:ln>
        </p:spPr>
      </p:cxnSp>
      <p:cxnSp>
        <p:nvCxnSpPr>
          <p:cNvPr id="146" name="Google Shape;146;p18"/>
          <p:cNvCxnSpPr>
            <a:stCxn id="144" idx="2"/>
          </p:cNvCxnSpPr>
          <p:nvPr/>
        </p:nvCxnSpPr>
        <p:spPr>
          <a:xfrm rot="10800000">
            <a:off x="1903500" y="2641125"/>
            <a:ext cx="2045700" cy="27900"/>
          </a:xfrm>
          <a:prstGeom prst="straightConnector1">
            <a:avLst/>
          </a:prstGeom>
          <a:noFill/>
          <a:ln w="9525" cap="flat" cmpd="sng">
            <a:solidFill>
              <a:schemeClr val="dk2"/>
            </a:solidFill>
            <a:prstDash val="solid"/>
            <a:round/>
            <a:headEnd type="none" w="med" len="med"/>
            <a:tailEnd type="triangle" w="med" len="med"/>
          </a:ln>
        </p:spPr>
      </p:cxnSp>
      <p:cxnSp>
        <p:nvCxnSpPr>
          <p:cNvPr id="147" name="Google Shape;147;p18"/>
          <p:cNvCxnSpPr>
            <a:stCxn id="144" idx="3"/>
          </p:cNvCxnSpPr>
          <p:nvPr/>
        </p:nvCxnSpPr>
        <p:spPr>
          <a:xfrm flipH="1">
            <a:off x="3667688" y="3105487"/>
            <a:ext cx="462300" cy="316500"/>
          </a:xfrm>
          <a:prstGeom prst="straightConnector1">
            <a:avLst/>
          </a:prstGeom>
          <a:noFill/>
          <a:ln w="9525" cap="flat" cmpd="sng">
            <a:solidFill>
              <a:schemeClr val="dk2"/>
            </a:solidFill>
            <a:prstDash val="solid"/>
            <a:round/>
            <a:headEnd type="none" w="med" len="med"/>
            <a:tailEnd type="triangle" w="med" len="med"/>
          </a:ln>
        </p:spPr>
      </p:cxnSp>
      <p:cxnSp>
        <p:nvCxnSpPr>
          <p:cNvPr id="148" name="Google Shape;148;p18"/>
          <p:cNvCxnSpPr>
            <a:stCxn id="144" idx="5"/>
          </p:cNvCxnSpPr>
          <p:nvPr/>
        </p:nvCxnSpPr>
        <p:spPr>
          <a:xfrm>
            <a:off x="5002912" y="3105487"/>
            <a:ext cx="386400" cy="305700"/>
          </a:xfrm>
          <a:prstGeom prst="straightConnector1">
            <a:avLst/>
          </a:prstGeom>
          <a:noFill/>
          <a:ln w="9525" cap="flat" cmpd="sng">
            <a:solidFill>
              <a:schemeClr val="dk2"/>
            </a:solidFill>
            <a:prstDash val="solid"/>
            <a:round/>
            <a:headEnd type="none" w="med" len="med"/>
            <a:tailEnd type="triangle" w="med" len="med"/>
          </a:ln>
        </p:spPr>
      </p:cxnSp>
      <p:cxnSp>
        <p:nvCxnSpPr>
          <p:cNvPr id="149" name="Google Shape;149;p18"/>
          <p:cNvCxnSpPr>
            <a:stCxn id="144" idx="6"/>
            <a:endCxn id="150" idx="1"/>
          </p:cNvCxnSpPr>
          <p:nvPr/>
        </p:nvCxnSpPr>
        <p:spPr>
          <a:xfrm rot="10800000" flipH="1">
            <a:off x="5183700" y="2648925"/>
            <a:ext cx="2100300" cy="20100"/>
          </a:xfrm>
          <a:prstGeom prst="straightConnector1">
            <a:avLst/>
          </a:prstGeom>
          <a:noFill/>
          <a:ln w="9525" cap="flat" cmpd="sng">
            <a:solidFill>
              <a:schemeClr val="dk2"/>
            </a:solidFill>
            <a:prstDash val="solid"/>
            <a:round/>
            <a:headEnd type="none" w="med" len="med"/>
            <a:tailEnd type="triangle" w="med" len="med"/>
          </a:ln>
        </p:spPr>
      </p:cxnSp>
      <p:sp>
        <p:nvSpPr>
          <p:cNvPr id="151" name="Google Shape;151;p18"/>
          <p:cNvSpPr txBox="1"/>
          <p:nvPr/>
        </p:nvSpPr>
        <p:spPr>
          <a:xfrm>
            <a:off x="406350" y="3614350"/>
            <a:ext cx="1305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Source Sans Pro"/>
              <a:ea typeface="Source Sans Pro"/>
              <a:cs typeface="Source Sans Pro"/>
              <a:sym typeface="Source Sans Pro"/>
            </a:endParaRPr>
          </a:p>
        </p:txBody>
      </p:sp>
      <p:sp>
        <p:nvSpPr>
          <p:cNvPr id="152" name="Google Shape;152;p18"/>
          <p:cNvSpPr txBox="1"/>
          <p:nvPr/>
        </p:nvSpPr>
        <p:spPr>
          <a:xfrm>
            <a:off x="7549500" y="3592975"/>
            <a:ext cx="1106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Source Sans Pro"/>
              <a:ea typeface="Source Sans Pro"/>
              <a:cs typeface="Source Sans Pro"/>
              <a:sym typeface="Source Sans Pro"/>
            </a:endParaRPr>
          </a:p>
        </p:txBody>
      </p:sp>
      <p:sp>
        <p:nvSpPr>
          <p:cNvPr id="153" name="Google Shape;153;p18"/>
          <p:cNvSpPr/>
          <p:nvPr/>
        </p:nvSpPr>
        <p:spPr>
          <a:xfrm>
            <a:off x="669000" y="3368450"/>
            <a:ext cx="1234500" cy="1417200"/>
          </a:xfrm>
          <a:prstGeom prst="roundRect">
            <a:avLst>
              <a:gd name="adj" fmla="val 16667"/>
            </a:avLst>
          </a:prstGeom>
          <a:solidFill>
            <a:srgbClr val="EAD1DC"/>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Clr>
                <a:schemeClr val="dk2"/>
              </a:buClr>
              <a:buSzPts val="1100"/>
              <a:buFont typeface="Arial"/>
              <a:buNone/>
            </a:pPr>
            <a:r>
              <a:rPr lang="en" sz="1000">
                <a:solidFill>
                  <a:schemeClr val="dk2"/>
                </a:solidFill>
                <a:latin typeface="Source Sans Pro"/>
                <a:ea typeface="Source Sans Pro"/>
                <a:cs typeface="Source Sans Pro"/>
                <a:sym typeface="Source Sans Pro"/>
              </a:rPr>
              <a:t>Supports bridging to almost all platforms</a:t>
            </a: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Clr>
                <a:schemeClr val="dk2"/>
              </a:buClr>
              <a:buSzPts val="1100"/>
              <a:buFont typeface="Arial"/>
              <a:buNone/>
            </a:pPr>
            <a:r>
              <a:rPr lang="en" sz="1000">
                <a:solidFill>
                  <a:schemeClr val="dk2"/>
                </a:solidFill>
                <a:latin typeface="Source Sans Pro"/>
                <a:ea typeface="Source Sans Pro"/>
                <a:cs typeface="Source Sans Pro"/>
                <a:sym typeface="Source Sans Pro"/>
              </a:rPr>
              <a:t>Eg:- </a:t>
            </a:r>
            <a:r>
              <a:rPr lang="en" sz="1000" u="sng">
                <a:solidFill>
                  <a:schemeClr val="hlink"/>
                </a:solidFill>
                <a:latin typeface="Source Sans Pro"/>
                <a:ea typeface="Source Sans Pro"/>
                <a:cs typeface="Source Sans Pro"/>
                <a:sym typeface="Source Sans Pro"/>
                <a:hlinkClick r:id="rId3"/>
              </a:rPr>
              <a:t>Instagram</a:t>
            </a:r>
            <a:r>
              <a:rPr lang="en" sz="1000">
                <a:solidFill>
                  <a:schemeClr val="dk2"/>
                </a:solidFill>
                <a:latin typeface="Source Sans Pro"/>
                <a:ea typeface="Source Sans Pro"/>
                <a:cs typeface="Source Sans Pro"/>
                <a:sym typeface="Source Sans Pro"/>
              </a:rPr>
              <a:t>, </a:t>
            </a:r>
            <a:r>
              <a:rPr lang="en" sz="1000" u="sng">
                <a:solidFill>
                  <a:schemeClr val="hlink"/>
                </a:solidFill>
                <a:latin typeface="Source Sans Pro"/>
                <a:ea typeface="Source Sans Pro"/>
                <a:cs typeface="Source Sans Pro"/>
                <a:sym typeface="Source Sans Pro"/>
                <a:hlinkClick r:id="rId4"/>
              </a:rPr>
              <a:t>whatsapp</a:t>
            </a:r>
            <a:r>
              <a:rPr lang="en" sz="1000">
                <a:solidFill>
                  <a:schemeClr val="dk2"/>
                </a:solidFill>
                <a:latin typeface="Source Sans Pro"/>
                <a:ea typeface="Source Sans Pro"/>
                <a:cs typeface="Source Sans Pro"/>
                <a:sym typeface="Source Sans Pro"/>
              </a:rPr>
              <a:t>, </a:t>
            </a:r>
            <a:r>
              <a:rPr lang="en" sz="1000" u="sng">
                <a:solidFill>
                  <a:schemeClr val="hlink"/>
                </a:solidFill>
                <a:latin typeface="Source Sans Pro"/>
                <a:ea typeface="Source Sans Pro"/>
                <a:cs typeface="Source Sans Pro"/>
                <a:sym typeface="Source Sans Pro"/>
                <a:hlinkClick r:id="rId5"/>
              </a:rPr>
              <a:t>facebook-messenger</a:t>
            </a:r>
            <a:r>
              <a:rPr lang="en" sz="1000">
                <a:solidFill>
                  <a:schemeClr val="dk2"/>
                </a:solidFill>
                <a:latin typeface="Source Sans Pro"/>
                <a:ea typeface="Source Sans Pro"/>
                <a:cs typeface="Source Sans Pro"/>
                <a:sym typeface="Source Sans Pro"/>
              </a:rPr>
              <a:t> etc.</a:t>
            </a: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None/>
            </a:pPr>
            <a:endParaRPr/>
          </a:p>
        </p:txBody>
      </p:sp>
      <p:sp>
        <p:nvSpPr>
          <p:cNvPr id="154" name="Google Shape;154;p18"/>
          <p:cNvSpPr/>
          <p:nvPr/>
        </p:nvSpPr>
        <p:spPr>
          <a:xfrm>
            <a:off x="7289850" y="3513325"/>
            <a:ext cx="1234500" cy="1234500"/>
          </a:xfrm>
          <a:prstGeom prst="roundRect">
            <a:avLst>
              <a:gd name="adj" fmla="val 16667"/>
            </a:avLst>
          </a:prstGeom>
          <a:solidFill>
            <a:srgbClr val="EAD1DC"/>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r>
              <a:rPr lang="en" sz="1000">
                <a:solidFill>
                  <a:schemeClr val="dk2"/>
                </a:solidFill>
                <a:latin typeface="Source Sans Pro"/>
                <a:ea typeface="Source Sans Pro"/>
                <a:cs typeface="Source Sans Pro"/>
                <a:sym typeface="Source Sans Pro"/>
              </a:rPr>
              <a:t>Ability to host one’s own server </a:t>
            </a: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Clr>
                <a:schemeClr val="dk2"/>
              </a:buClr>
              <a:buSzPts val="1100"/>
              <a:buFont typeface="Arial"/>
              <a:buNone/>
            </a:pP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Clr>
                <a:schemeClr val="dk2"/>
              </a:buClr>
              <a:buSzPts val="1100"/>
              <a:buFont typeface="Arial"/>
              <a:buNone/>
            </a:pPr>
            <a:r>
              <a:rPr lang="en" sz="1000">
                <a:solidFill>
                  <a:schemeClr val="dk2"/>
                </a:solidFill>
                <a:latin typeface="Source Sans Pro"/>
                <a:ea typeface="Source Sans Pro"/>
                <a:cs typeface="Source Sans Pro"/>
                <a:sym typeface="Source Sans Pro"/>
              </a:rPr>
              <a:t>Provides control over data</a:t>
            </a:r>
            <a:endParaRPr sz="1000">
              <a:solidFill>
                <a:schemeClr val="dk2"/>
              </a:solidFill>
              <a:latin typeface="Source Sans Pro"/>
              <a:ea typeface="Source Sans Pro"/>
              <a:cs typeface="Source Sans Pro"/>
              <a:sym typeface="Source Sans Pro"/>
            </a:endParaRPr>
          </a:p>
          <a:p>
            <a:pPr marL="0" lvl="0" indent="0" algn="ctr" rtl="0">
              <a:spcBef>
                <a:spcPts val="0"/>
              </a:spcBef>
              <a:spcAft>
                <a:spcPts val="0"/>
              </a:spcAft>
              <a:buNone/>
            </a:pPr>
            <a:endParaRPr/>
          </a:p>
        </p:txBody>
      </p:sp>
      <p:sp>
        <p:nvSpPr>
          <p:cNvPr id="155" name="Google Shape;155;p18"/>
          <p:cNvSpPr txBox="1"/>
          <p:nvPr/>
        </p:nvSpPr>
        <p:spPr>
          <a:xfrm>
            <a:off x="245950" y="213875"/>
            <a:ext cx="31803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a:latin typeface="Source Sans Pro"/>
                <a:ea typeface="Source Sans Pro"/>
                <a:cs typeface="Source Sans Pro"/>
                <a:sym typeface="Source Sans Pro"/>
              </a:rPr>
              <a:t>Creating DMs :</a:t>
            </a:r>
            <a:endParaRPr sz="2500">
              <a:latin typeface="Source Sans Pro"/>
              <a:ea typeface="Source Sans Pro"/>
              <a:cs typeface="Source Sans Pro"/>
              <a:sym typeface="Source Sans Pro"/>
            </a:endParaRPr>
          </a:p>
        </p:txBody>
      </p:sp>
      <p:sp>
        <p:nvSpPr>
          <p:cNvPr id="150" name="Google Shape;150;p18"/>
          <p:cNvSpPr/>
          <p:nvPr/>
        </p:nvSpPr>
        <p:spPr>
          <a:xfrm>
            <a:off x="7283850" y="2364075"/>
            <a:ext cx="1234500" cy="569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r>
              <a:rPr lang="en" sz="1100">
                <a:solidFill>
                  <a:schemeClr val="dk2"/>
                </a:solidFill>
              </a:rPr>
              <a:t>Decentralized</a:t>
            </a:r>
            <a:endParaRPr/>
          </a:p>
        </p:txBody>
      </p:sp>
      <p:sp>
        <p:nvSpPr>
          <p:cNvPr id="156" name="Google Shape;156;p18"/>
          <p:cNvSpPr/>
          <p:nvPr/>
        </p:nvSpPr>
        <p:spPr>
          <a:xfrm>
            <a:off x="5396450" y="3475275"/>
            <a:ext cx="1234500" cy="492600"/>
          </a:xfrm>
          <a:prstGeom prst="roundRect">
            <a:avLst>
              <a:gd name="adj" fmla="val 16667"/>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sz="1100">
                <a:solidFill>
                  <a:schemeClr val="dk2"/>
                </a:solidFill>
              </a:rPr>
              <a:t>    </a:t>
            </a:r>
            <a:endParaRPr sz="1100">
              <a:solidFill>
                <a:schemeClr val="dk2"/>
              </a:solidFill>
            </a:endParaRPr>
          </a:p>
          <a:p>
            <a:pPr marL="0" lvl="0" indent="0" algn="ctr" rtl="0">
              <a:spcBef>
                <a:spcPts val="0"/>
              </a:spcBef>
              <a:spcAft>
                <a:spcPts val="0"/>
              </a:spcAft>
              <a:buClr>
                <a:schemeClr val="dk2"/>
              </a:buClr>
              <a:buSzPts val="1100"/>
              <a:buFont typeface="Arial"/>
              <a:buNone/>
            </a:pPr>
            <a:r>
              <a:rPr lang="en" sz="1100">
                <a:solidFill>
                  <a:schemeClr val="dk2"/>
                </a:solidFill>
              </a:rPr>
              <a:t>    </a:t>
            </a:r>
            <a:endParaRPr sz="1100">
              <a:solidFill>
                <a:schemeClr val="dk2"/>
              </a:solidFill>
            </a:endParaRPr>
          </a:p>
          <a:p>
            <a:pPr marL="0" lvl="0" indent="0" algn="ctr" rtl="0">
              <a:spcBef>
                <a:spcPts val="0"/>
              </a:spcBef>
              <a:spcAft>
                <a:spcPts val="0"/>
              </a:spcAft>
              <a:buClr>
                <a:schemeClr val="dk2"/>
              </a:buClr>
              <a:buSzPts val="1100"/>
              <a:buFont typeface="Arial"/>
              <a:buNone/>
            </a:pPr>
            <a:r>
              <a:rPr lang="en" sz="1100">
                <a:solidFill>
                  <a:schemeClr val="dk2"/>
                </a:solidFill>
              </a:rPr>
              <a:t> Real time </a:t>
            </a:r>
            <a:endParaRPr sz="1100">
              <a:solidFill>
                <a:schemeClr val="dk2"/>
              </a:solidFill>
            </a:endParaRPr>
          </a:p>
          <a:p>
            <a:pPr marL="0" lvl="0" indent="0" algn="l" rtl="0">
              <a:spcBef>
                <a:spcPts val="0"/>
              </a:spcBef>
              <a:spcAft>
                <a:spcPts val="0"/>
              </a:spcAft>
              <a:buClr>
                <a:schemeClr val="dk2"/>
              </a:buClr>
              <a:buSzPts val="1100"/>
              <a:buFont typeface="Arial"/>
              <a:buNone/>
            </a:pPr>
            <a:endParaRPr sz="1100">
              <a:solidFill>
                <a:schemeClr val="dk2"/>
              </a:solidFill>
            </a:endParaRPr>
          </a:p>
          <a:p>
            <a:pPr marL="0" lvl="0" indent="0" algn="l" rtl="0">
              <a:spcBef>
                <a:spcPts val="0"/>
              </a:spcBef>
              <a:spcAft>
                <a:spcPts val="0"/>
              </a:spcAft>
              <a:buNone/>
            </a:pPr>
            <a:endParaRPr/>
          </a:p>
        </p:txBody>
      </p:sp>
      <p:sp>
        <p:nvSpPr>
          <p:cNvPr id="157" name="Google Shape;157;p18"/>
          <p:cNvSpPr/>
          <p:nvPr/>
        </p:nvSpPr>
        <p:spPr>
          <a:xfrm>
            <a:off x="2433200" y="3475275"/>
            <a:ext cx="1234500" cy="492600"/>
          </a:xfrm>
          <a:prstGeom prst="roundRect">
            <a:avLst>
              <a:gd name="adj" fmla="val 16667"/>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r>
              <a:rPr lang="en" sz="1100">
                <a:solidFill>
                  <a:schemeClr val="dk2"/>
                </a:solidFill>
              </a:rPr>
              <a:t> Open Standard</a:t>
            </a:r>
            <a:endParaRPr sz="1100">
              <a:solidFill>
                <a:schemeClr val="dk2"/>
              </a:solidFill>
            </a:endParaRPr>
          </a:p>
        </p:txBody>
      </p:sp>
      <p:sp>
        <p:nvSpPr>
          <p:cNvPr id="158" name="Google Shape;158;p18"/>
          <p:cNvSpPr/>
          <p:nvPr/>
        </p:nvSpPr>
        <p:spPr>
          <a:xfrm>
            <a:off x="669000" y="2363925"/>
            <a:ext cx="1234500" cy="569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r>
              <a:rPr lang="en" sz="1100">
                <a:solidFill>
                  <a:schemeClr val="dk2"/>
                </a:solidFill>
              </a:rPr>
              <a:t>Interoperability</a:t>
            </a:r>
            <a:endParaRPr sz="1100">
              <a:solidFill>
                <a:schemeClr val="dk2"/>
              </a:solidFill>
            </a:endParaRPr>
          </a:p>
        </p:txBody>
      </p:sp>
      <p:cxnSp>
        <p:nvCxnSpPr>
          <p:cNvPr id="159" name="Google Shape;159;p18"/>
          <p:cNvCxnSpPr>
            <a:stCxn id="153" idx="2"/>
          </p:cNvCxnSpPr>
          <p:nvPr/>
        </p:nvCxnSpPr>
        <p:spPr>
          <a:xfrm flipH="1">
            <a:off x="1282950" y="4785650"/>
            <a:ext cx="3300" cy="336300"/>
          </a:xfrm>
          <a:prstGeom prst="straightConnector1">
            <a:avLst/>
          </a:prstGeom>
          <a:noFill/>
          <a:ln w="9525" cap="flat" cmpd="sng">
            <a:solidFill>
              <a:schemeClr val="dk2"/>
            </a:solidFill>
            <a:prstDash val="solid"/>
            <a:round/>
            <a:headEnd type="none" w="med" len="med"/>
            <a:tailEnd type="none" w="med" len="med"/>
          </a:ln>
        </p:spPr>
      </p:cxnSp>
      <p:cxnSp>
        <p:nvCxnSpPr>
          <p:cNvPr id="160" name="Google Shape;160;p18"/>
          <p:cNvCxnSpPr>
            <a:stCxn id="158" idx="2"/>
          </p:cNvCxnSpPr>
          <p:nvPr/>
        </p:nvCxnSpPr>
        <p:spPr>
          <a:xfrm>
            <a:off x="1286250" y="2933325"/>
            <a:ext cx="7800" cy="381600"/>
          </a:xfrm>
          <a:prstGeom prst="straightConnector1">
            <a:avLst/>
          </a:prstGeom>
          <a:noFill/>
          <a:ln w="9525" cap="flat" cmpd="sng">
            <a:solidFill>
              <a:schemeClr val="dk2"/>
            </a:solidFill>
            <a:prstDash val="solid"/>
            <a:round/>
            <a:headEnd type="none" w="med" len="med"/>
            <a:tailEnd type="triangle" w="med" len="med"/>
          </a:ln>
        </p:spPr>
      </p:cxnSp>
      <p:cxnSp>
        <p:nvCxnSpPr>
          <p:cNvPr id="161" name="Google Shape;161;p18"/>
          <p:cNvCxnSpPr>
            <a:stCxn id="150" idx="2"/>
          </p:cNvCxnSpPr>
          <p:nvPr/>
        </p:nvCxnSpPr>
        <p:spPr>
          <a:xfrm>
            <a:off x="7901100" y="2933475"/>
            <a:ext cx="12000" cy="541800"/>
          </a:xfrm>
          <a:prstGeom prst="straightConnector1">
            <a:avLst/>
          </a:prstGeom>
          <a:noFill/>
          <a:ln w="9525" cap="flat" cmpd="sng">
            <a:solidFill>
              <a:schemeClr val="dk2"/>
            </a:solidFill>
            <a:prstDash val="solid"/>
            <a:round/>
            <a:headEnd type="none" w="med" len="med"/>
            <a:tailEnd type="triangle" w="med" len="med"/>
          </a:ln>
        </p:spPr>
      </p:cxnSp>
      <p:sp>
        <p:nvSpPr>
          <p:cNvPr id="162" name="Google Shape;162;p18"/>
          <p:cNvSpPr/>
          <p:nvPr/>
        </p:nvSpPr>
        <p:spPr>
          <a:xfrm>
            <a:off x="7197525" y="246850"/>
            <a:ext cx="1608900" cy="1138500"/>
          </a:xfrm>
          <a:prstGeom prst="wedgeEllipseCallout">
            <a:avLst>
              <a:gd name="adj1" fmla="val -20833"/>
              <a:gd name="adj2" fmla="val 62500"/>
            </a:avLst>
          </a:prstGeom>
          <a:gradFill>
            <a:gsLst>
              <a:gs pos="0">
                <a:srgbClr val="FFF6DB"/>
              </a:gs>
              <a:gs pos="100000">
                <a:srgbClr val="FAD25C"/>
              </a:gs>
            </a:gsLst>
            <a:lin ang="5400012" scaled="0"/>
          </a:gra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Matrix is the</a:t>
            </a:r>
            <a:endParaRPr/>
          </a:p>
          <a:p>
            <a:pPr marL="0" lvl="0" indent="0" algn="ctr" rtl="0">
              <a:spcBef>
                <a:spcPts val="0"/>
              </a:spcBef>
              <a:spcAft>
                <a:spcPts val="0"/>
              </a:spcAft>
              <a:buNone/>
            </a:pPr>
            <a:r>
              <a:rPr lang="en"/>
              <a:t>solution!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5">
                                            <p:txEl>
                                              <p:pRg st="0" end="0"/>
                                            </p:txEl>
                                          </p:spTgt>
                                        </p:tgtEl>
                                        <p:attrNameLst>
                                          <p:attrName>style.visibility</p:attrName>
                                        </p:attrNameLst>
                                      </p:cBhvr>
                                      <p:to>
                                        <p:strVal val="visible"/>
                                      </p:to>
                                    </p:set>
                                    <p:animEffect transition="in" filter="fade">
                                      <p:cBhvr>
                                        <p:cTn id="7" dur="500"/>
                                        <p:tgtEl>
                                          <p:spTgt spid="15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2"/>
                                        </p:tgtEl>
                                        <p:attrNameLst>
                                          <p:attrName>style.visibility</p:attrName>
                                        </p:attrNameLst>
                                      </p:cBhvr>
                                      <p:to>
                                        <p:strVal val="visible"/>
                                      </p:to>
                                    </p:set>
                                    <p:animEffect transition="in" filter="fade">
                                      <p:cBhvr>
                                        <p:cTn id="11" dur="500"/>
                                        <p:tgtEl>
                                          <p:spTgt spid="16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3"/>
                                        </p:tgtEl>
                                        <p:attrNameLst>
                                          <p:attrName>style.visibility</p:attrName>
                                        </p:attrNameLst>
                                      </p:cBhvr>
                                      <p:to>
                                        <p:strVal val="visible"/>
                                      </p:to>
                                    </p:set>
                                    <p:animEffect transition="in" filter="fade">
                                      <p:cBhvr>
                                        <p:cTn id="15" dur="500"/>
                                        <p:tgtEl>
                                          <p:spTgt spid="14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
                                        </p:tgtEl>
                                        <p:attrNameLst>
                                          <p:attrName>style.visibility</p:attrName>
                                        </p:attrNameLst>
                                      </p:cBhvr>
                                      <p:to>
                                        <p:strVal val="visible"/>
                                      </p:to>
                                    </p:set>
                                    <p:animEffect transition="in" filter="fade">
                                      <p:cBhvr>
                                        <p:cTn id="20" dur="1000"/>
                                        <p:tgtEl>
                                          <p:spTgt spid="145"/>
                                        </p:tgtEl>
                                      </p:cBhvr>
                                    </p:animEffect>
                                  </p:childTnLst>
                                </p:cTn>
                              </p:par>
                              <p:par>
                                <p:cTn id="21" presetID="10" presetClass="entr" presetSubtype="0" fill="hold" nodeType="withEffect">
                                  <p:stCondLst>
                                    <p:cond delay="0"/>
                                  </p:stCondLst>
                                  <p:childTnLst>
                                    <p:set>
                                      <p:cBhvr>
                                        <p:cTn id="22" dur="1" fill="hold">
                                          <p:stCondLst>
                                            <p:cond delay="0"/>
                                          </p:stCondLst>
                                        </p:cTn>
                                        <p:tgtEl>
                                          <p:spTgt spid="144"/>
                                        </p:tgtEl>
                                        <p:attrNameLst>
                                          <p:attrName>style.visibility</p:attrName>
                                        </p:attrNameLst>
                                      </p:cBhvr>
                                      <p:to>
                                        <p:strVal val="visible"/>
                                      </p:to>
                                    </p:set>
                                    <p:animEffect transition="in" filter="fade">
                                      <p:cBhvr>
                                        <p:cTn id="23" dur="1000"/>
                                        <p:tgtEl>
                                          <p:spTgt spid="14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46"/>
                                        </p:tgtEl>
                                        <p:attrNameLst>
                                          <p:attrName>style.visibility</p:attrName>
                                        </p:attrNameLst>
                                      </p:cBhvr>
                                      <p:to>
                                        <p:strVal val="visible"/>
                                      </p:to>
                                    </p:set>
                                    <p:animEffect transition="in" filter="fade">
                                      <p:cBhvr>
                                        <p:cTn id="28" dur="1000"/>
                                        <p:tgtEl>
                                          <p:spTgt spid="146"/>
                                        </p:tgtEl>
                                      </p:cBhvr>
                                    </p:animEffect>
                                  </p:childTnLst>
                                </p:cTn>
                              </p:par>
                              <p:par>
                                <p:cTn id="29" presetID="10" presetClass="entr" presetSubtype="0" fill="hold" nodeType="withEffect">
                                  <p:stCondLst>
                                    <p:cond delay="0"/>
                                  </p:stCondLst>
                                  <p:childTnLst>
                                    <p:set>
                                      <p:cBhvr>
                                        <p:cTn id="30" dur="1" fill="hold">
                                          <p:stCondLst>
                                            <p:cond delay="0"/>
                                          </p:stCondLst>
                                        </p:cTn>
                                        <p:tgtEl>
                                          <p:spTgt spid="158"/>
                                        </p:tgtEl>
                                        <p:attrNameLst>
                                          <p:attrName>style.visibility</p:attrName>
                                        </p:attrNameLst>
                                      </p:cBhvr>
                                      <p:to>
                                        <p:strVal val="visible"/>
                                      </p:to>
                                    </p:set>
                                    <p:animEffect transition="in" filter="fade">
                                      <p:cBhvr>
                                        <p:cTn id="31" dur="1000"/>
                                        <p:tgtEl>
                                          <p:spTgt spid="158"/>
                                        </p:tgtEl>
                                      </p:cBhvr>
                                    </p:animEffect>
                                  </p:childTnLst>
                                </p:cTn>
                              </p:par>
                              <p:par>
                                <p:cTn id="32" presetID="10" presetClass="entr" presetSubtype="0" fill="hold" nodeType="withEffect">
                                  <p:stCondLst>
                                    <p:cond delay="0"/>
                                  </p:stCondLst>
                                  <p:childTnLst>
                                    <p:set>
                                      <p:cBhvr>
                                        <p:cTn id="33" dur="1" fill="hold">
                                          <p:stCondLst>
                                            <p:cond delay="0"/>
                                          </p:stCondLst>
                                        </p:cTn>
                                        <p:tgtEl>
                                          <p:spTgt spid="149"/>
                                        </p:tgtEl>
                                        <p:attrNameLst>
                                          <p:attrName>style.visibility</p:attrName>
                                        </p:attrNameLst>
                                      </p:cBhvr>
                                      <p:to>
                                        <p:strVal val="visible"/>
                                      </p:to>
                                    </p:set>
                                    <p:animEffect transition="in" filter="fade">
                                      <p:cBhvr>
                                        <p:cTn id="34" dur="1000"/>
                                        <p:tgtEl>
                                          <p:spTgt spid="149"/>
                                        </p:tgtEl>
                                      </p:cBhvr>
                                    </p:animEffect>
                                  </p:childTnLst>
                                </p:cTn>
                              </p:par>
                              <p:par>
                                <p:cTn id="35" presetID="10" presetClass="entr" presetSubtype="0" fill="hold" nodeType="with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fade">
                                      <p:cBhvr>
                                        <p:cTn id="37" dur="1000"/>
                                        <p:tgtEl>
                                          <p:spTgt spid="150"/>
                                        </p:tgtEl>
                                      </p:cBhvr>
                                    </p:animEffect>
                                  </p:childTnLst>
                                </p:cTn>
                              </p:par>
                              <p:par>
                                <p:cTn id="38" presetID="10" presetClass="entr" presetSubtype="0" fill="hold" nodeType="withEffect">
                                  <p:stCondLst>
                                    <p:cond delay="0"/>
                                  </p:stCondLst>
                                  <p:childTnLst>
                                    <p:set>
                                      <p:cBhvr>
                                        <p:cTn id="39" dur="1" fill="hold">
                                          <p:stCondLst>
                                            <p:cond delay="0"/>
                                          </p:stCondLst>
                                        </p:cTn>
                                        <p:tgtEl>
                                          <p:spTgt spid="148"/>
                                        </p:tgtEl>
                                        <p:attrNameLst>
                                          <p:attrName>style.visibility</p:attrName>
                                        </p:attrNameLst>
                                      </p:cBhvr>
                                      <p:to>
                                        <p:strVal val="visible"/>
                                      </p:to>
                                    </p:set>
                                    <p:animEffect transition="in" filter="fade">
                                      <p:cBhvr>
                                        <p:cTn id="40" dur="1000"/>
                                        <p:tgtEl>
                                          <p:spTgt spid="148"/>
                                        </p:tgtEl>
                                      </p:cBhvr>
                                    </p:animEffect>
                                  </p:childTnLst>
                                </p:cTn>
                              </p:par>
                              <p:par>
                                <p:cTn id="41" presetID="10" presetClass="entr" presetSubtype="0" fill="hold" nodeType="withEffect">
                                  <p:stCondLst>
                                    <p:cond delay="0"/>
                                  </p:stCondLst>
                                  <p:childTnLst>
                                    <p:set>
                                      <p:cBhvr>
                                        <p:cTn id="42" dur="1" fill="hold">
                                          <p:stCondLst>
                                            <p:cond delay="0"/>
                                          </p:stCondLst>
                                        </p:cTn>
                                        <p:tgtEl>
                                          <p:spTgt spid="147"/>
                                        </p:tgtEl>
                                        <p:attrNameLst>
                                          <p:attrName>style.visibility</p:attrName>
                                        </p:attrNameLst>
                                      </p:cBhvr>
                                      <p:to>
                                        <p:strVal val="visible"/>
                                      </p:to>
                                    </p:set>
                                    <p:animEffect transition="in" filter="fade">
                                      <p:cBhvr>
                                        <p:cTn id="43" dur="1000"/>
                                        <p:tgtEl>
                                          <p:spTgt spid="147"/>
                                        </p:tgtEl>
                                      </p:cBhvr>
                                    </p:animEffect>
                                  </p:childTnLst>
                                </p:cTn>
                              </p:par>
                              <p:par>
                                <p:cTn id="44" presetID="10" presetClass="entr" presetSubtype="0" fill="hold" nodeType="withEffect">
                                  <p:stCondLst>
                                    <p:cond delay="0"/>
                                  </p:stCondLst>
                                  <p:childTnLst>
                                    <p:set>
                                      <p:cBhvr>
                                        <p:cTn id="45" dur="1" fill="hold">
                                          <p:stCondLst>
                                            <p:cond delay="0"/>
                                          </p:stCondLst>
                                        </p:cTn>
                                        <p:tgtEl>
                                          <p:spTgt spid="157"/>
                                        </p:tgtEl>
                                        <p:attrNameLst>
                                          <p:attrName>style.visibility</p:attrName>
                                        </p:attrNameLst>
                                      </p:cBhvr>
                                      <p:to>
                                        <p:strVal val="visible"/>
                                      </p:to>
                                    </p:set>
                                    <p:animEffect transition="in" filter="fade">
                                      <p:cBhvr>
                                        <p:cTn id="46" dur="1000"/>
                                        <p:tgtEl>
                                          <p:spTgt spid="157"/>
                                        </p:tgtEl>
                                      </p:cBhvr>
                                    </p:animEffect>
                                  </p:childTnLst>
                                </p:cTn>
                              </p:par>
                              <p:par>
                                <p:cTn id="47" presetID="10" presetClass="entr" presetSubtype="0" fill="hold" nodeType="withEffect">
                                  <p:stCondLst>
                                    <p:cond delay="0"/>
                                  </p:stCondLst>
                                  <p:childTnLst>
                                    <p:set>
                                      <p:cBhvr>
                                        <p:cTn id="48" dur="1" fill="hold">
                                          <p:stCondLst>
                                            <p:cond delay="0"/>
                                          </p:stCondLst>
                                        </p:cTn>
                                        <p:tgtEl>
                                          <p:spTgt spid="156"/>
                                        </p:tgtEl>
                                        <p:attrNameLst>
                                          <p:attrName>style.visibility</p:attrName>
                                        </p:attrNameLst>
                                      </p:cBhvr>
                                      <p:to>
                                        <p:strVal val="visible"/>
                                      </p:to>
                                    </p:set>
                                    <p:animEffect transition="in" filter="fade">
                                      <p:cBhvr>
                                        <p:cTn id="49" dur="1000"/>
                                        <p:tgtEl>
                                          <p:spTgt spid="156"/>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60"/>
                                        </p:tgtEl>
                                        <p:attrNameLst>
                                          <p:attrName>style.visibility</p:attrName>
                                        </p:attrNameLst>
                                      </p:cBhvr>
                                      <p:to>
                                        <p:strVal val="visible"/>
                                      </p:to>
                                    </p:set>
                                    <p:animEffect transition="in" filter="fade">
                                      <p:cBhvr>
                                        <p:cTn id="54" dur="500"/>
                                        <p:tgtEl>
                                          <p:spTgt spid="160"/>
                                        </p:tgtEl>
                                      </p:cBhvr>
                                    </p:animEffect>
                                  </p:childTnLst>
                                </p:cTn>
                              </p:par>
                              <p:par>
                                <p:cTn id="55" presetID="10" presetClass="entr" presetSubtype="0" fill="hold" nodeType="withEffect">
                                  <p:stCondLst>
                                    <p:cond delay="0"/>
                                  </p:stCondLst>
                                  <p:childTnLst>
                                    <p:set>
                                      <p:cBhvr>
                                        <p:cTn id="56" dur="1" fill="hold">
                                          <p:stCondLst>
                                            <p:cond delay="0"/>
                                          </p:stCondLst>
                                        </p:cTn>
                                        <p:tgtEl>
                                          <p:spTgt spid="153"/>
                                        </p:tgtEl>
                                        <p:attrNameLst>
                                          <p:attrName>style.visibility</p:attrName>
                                        </p:attrNameLst>
                                      </p:cBhvr>
                                      <p:to>
                                        <p:strVal val="visible"/>
                                      </p:to>
                                    </p:set>
                                    <p:animEffect transition="in" filter="fade">
                                      <p:cBhvr>
                                        <p:cTn id="57" dur="500"/>
                                        <p:tgtEl>
                                          <p:spTgt spid="153"/>
                                        </p:tgtEl>
                                      </p:cBhvr>
                                    </p:animEffect>
                                  </p:childTnLst>
                                </p:cTn>
                              </p:par>
                              <p:par>
                                <p:cTn id="58" presetID="10" presetClass="entr" presetSubtype="0" fill="hold" nodeType="withEffect">
                                  <p:stCondLst>
                                    <p:cond delay="0"/>
                                  </p:stCondLst>
                                  <p:childTnLst>
                                    <p:set>
                                      <p:cBhvr>
                                        <p:cTn id="59" dur="1" fill="hold">
                                          <p:stCondLst>
                                            <p:cond delay="0"/>
                                          </p:stCondLst>
                                        </p:cTn>
                                        <p:tgtEl>
                                          <p:spTgt spid="161"/>
                                        </p:tgtEl>
                                        <p:attrNameLst>
                                          <p:attrName>style.visibility</p:attrName>
                                        </p:attrNameLst>
                                      </p:cBhvr>
                                      <p:to>
                                        <p:strVal val="visible"/>
                                      </p:to>
                                    </p:set>
                                    <p:animEffect transition="in" filter="fade">
                                      <p:cBhvr>
                                        <p:cTn id="60" dur="1000"/>
                                        <p:tgtEl>
                                          <p:spTgt spid="161"/>
                                        </p:tgtEl>
                                      </p:cBhvr>
                                    </p:animEffect>
                                  </p:childTnLst>
                                </p:cTn>
                              </p:par>
                              <p:par>
                                <p:cTn id="61" presetID="10" presetClass="entr" presetSubtype="0" fill="hold" nodeType="withEffect">
                                  <p:stCondLst>
                                    <p:cond delay="0"/>
                                  </p:stCondLst>
                                  <p:childTnLst>
                                    <p:set>
                                      <p:cBhvr>
                                        <p:cTn id="62" dur="1" fill="hold">
                                          <p:stCondLst>
                                            <p:cond delay="0"/>
                                          </p:stCondLst>
                                        </p:cTn>
                                        <p:tgtEl>
                                          <p:spTgt spid="154"/>
                                        </p:tgtEl>
                                        <p:attrNameLst>
                                          <p:attrName>style.visibility</p:attrName>
                                        </p:attrNameLst>
                                      </p:cBhvr>
                                      <p:to>
                                        <p:strVal val="visible"/>
                                      </p:to>
                                    </p:set>
                                    <p:animEffect transition="in" filter="fade">
                                      <p:cBhvr>
                                        <p:cTn id="63" dur="10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p:nvPr/>
        </p:nvSpPr>
        <p:spPr>
          <a:xfrm>
            <a:off x="106925" y="619850"/>
            <a:ext cx="2392200" cy="11004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Merriweather"/>
                <a:ea typeface="Merriweather"/>
                <a:cs typeface="Merriweather"/>
                <a:sym typeface="Merriweather"/>
              </a:rPr>
              <a:t>Ability to ‘bridge’ to other chat networks</a:t>
            </a:r>
            <a:endParaRPr sz="1000">
              <a:latin typeface="Merriweather"/>
              <a:ea typeface="Merriweather"/>
              <a:cs typeface="Merriweather"/>
              <a:sym typeface="Merriweather"/>
            </a:endParaRPr>
          </a:p>
          <a:p>
            <a:pPr marL="0" lvl="0" indent="0" algn="ctr" rtl="0">
              <a:spcBef>
                <a:spcPts val="0"/>
              </a:spcBef>
              <a:spcAft>
                <a:spcPts val="0"/>
              </a:spcAft>
              <a:buNone/>
            </a:pPr>
            <a:r>
              <a:rPr lang="en" sz="1000">
                <a:latin typeface="Merriweather"/>
                <a:ea typeface="Merriweather"/>
                <a:cs typeface="Merriweather"/>
                <a:sym typeface="Merriweather"/>
              </a:rPr>
              <a:t>+</a:t>
            </a:r>
            <a:endParaRPr sz="1000">
              <a:latin typeface="Merriweather"/>
              <a:ea typeface="Merriweather"/>
              <a:cs typeface="Merriweather"/>
              <a:sym typeface="Merriweather"/>
            </a:endParaRPr>
          </a:p>
          <a:p>
            <a:pPr marL="0" lvl="0" indent="0" algn="ctr" rtl="0">
              <a:spcBef>
                <a:spcPts val="0"/>
              </a:spcBef>
              <a:spcAft>
                <a:spcPts val="0"/>
              </a:spcAft>
              <a:buNone/>
            </a:pPr>
            <a:r>
              <a:rPr lang="en" sz="1000">
                <a:latin typeface="Merriweather"/>
                <a:ea typeface="Merriweather"/>
                <a:cs typeface="Merriweather"/>
                <a:sym typeface="Merriweather"/>
              </a:rPr>
              <a:t>Ability to set up one’s own server using </a:t>
            </a:r>
            <a:r>
              <a:rPr lang="en" sz="1000" u="sng">
                <a:solidFill>
                  <a:srgbClr val="F1C232"/>
                </a:solid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Synapse</a:t>
            </a:r>
            <a:r>
              <a:rPr lang="en" sz="1000">
                <a:solidFill>
                  <a:srgbClr val="F1C232"/>
                </a:solidFill>
                <a:latin typeface="Merriweather"/>
                <a:ea typeface="Merriweather"/>
                <a:cs typeface="Merriweather"/>
                <a:sym typeface="Merriweather"/>
              </a:rPr>
              <a:t>.</a:t>
            </a:r>
            <a:endParaRPr sz="1000">
              <a:solidFill>
                <a:srgbClr val="F1C232"/>
              </a:solidFill>
              <a:latin typeface="Merriweather"/>
              <a:ea typeface="Merriweather"/>
              <a:cs typeface="Merriweather"/>
              <a:sym typeface="Merriweather"/>
            </a:endParaRPr>
          </a:p>
        </p:txBody>
      </p:sp>
      <p:sp>
        <p:nvSpPr>
          <p:cNvPr id="168" name="Google Shape;168;p19"/>
          <p:cNvSpPr/>
          <p:nvPr/>
        </p:nvSpPr>
        <p:spPr>
          <a:xfrm>
            <a:off x="5164800" y="278025"/>
            <a:ext cx="2893500" cy="13893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u="sng">
                <a:latin typeface="Merriweather"/>
                <a:ea typeface="Merriweather"/>
                <a:cs typeface="Merriweather"/>
                <a:sym typeface="Merriweather"/>
              </a:rPr>
              <a:t>BRIDGES</a:t>
            </a:r>
            <a:r>
              <a:rPr lang="en" sz="1000" u="sng"/>
              <a:t> </a:t>
            </a:r>
            <a:endParaRPr sz="1000" u="sng"/>
          </a:p>
          <a:p>
            <a:pPr marL="0" lvl="0" indent="0" algn="ctr" rtl="0">
              <a:spcBef>
                <a:spcPts val="0"/>
              </a:spcBef>
              <a:spcAft>
                <a:spcPts val="0"/>
              </a:spcAft>
              <a:buNone/>
            </a:pPr>
            <a:endParaRPr sz="1000"/>
          </a:p>
          <a:p>
            <a:pPr marL="0" lvl="0" indent="0" algn="ctr" rtl="0">
              <a:spcBef>
                <a:spcPts val="0"/>
              </a:spcBef>
              <a:spcAft>
                <a:spcPts val="0"/>
              </a:spcAft>
              <a:buNone/>
            </a:pPr>
            <a:r>
              <a:rPr lang="en" sz="1000">
                <a:latin typeface="Merriweather"/>
                <a:ea typeface="Merriweather"/>
                <a:cs typeface="Merriweather"/>
                <a:sym typeface="Merriweather"/>
              </a:rPr>
              <a:t>Every chat platform runs on its own server.</a:t>
            </a:r>
            <a:endParaRPr sz="1000">
              <a:latin typeface="Merriweather"/>
              <a:ea typeface="Merriweather"/>
              <a:cs typeface="Merriweather"/>
              <a:sym typeface="Merriweather"/>
            </a:endParaRPr>
          </a:p>
          <a:p>
            <a:pPr marL="0" lvl="0" indent="0" algn="ctr" rtl="0">
              <a:spcBef>
                <a:spcPts val="0"/>
              </a:spcBef>
              <a:spcAft>
                <a:spcPts val="0"/>
              </a:spcAft>
              <a:buNone/>
            </a:pPr>
            <a:r>
              <a:rPr lang="en" sz="1000" u="sng">
                <a:solidFill>
                  <a:srgbClr val="3C78D8"/>
                </a:solidFill>
                <a:latin typeface="Merriweather"/>
                <a:ea typeface="Merriweather"/>
                <a:cs typeface="Merriweather"/>
                <a:sym typeface="Merriweather"/>
                <a:hlinkClick r:id="rId4">
                  <a:extLst>
                    <a:ext uri="{A12FA001-AC4F-418D-AE19-62706E023703}">
                      <ahyp:hlinkClr xmlns:ahyp="http://schemas.microsoft.com/office/drawing/2018/hyperlinkcolor" val="tx"/>
                    </a:ext>
                  </a:extLst>
                </a:hlinkClick>
              </a:rPr>
              <a:t>Bridges</a:t>
            </a:r>
            <a:r>
              <a:rPr lang="en" sz="1000">
                <a:latin typeface="Merriweather"/>
                <a:ea typeface="Merriweather"/>
                <a:cs typeface="Merriweather"/>
                <a:sym typeface="Merriweather"/>
              </a:rPr>
              <a:t> help in ‘bridging’ your </a:t>
            </a:r>
            <a:r>
              <a:rPr lang="en" sz="1000" i="1">
                <a:latin typeface="Merriweather"/>
                <a:ea typeface="Merriweather"/>
                <a:cs typeface="Merriweather"/>
                <a:sym typeface="Merriweather"/>
              </a:rPr>
              <a:t>home server</a:t>
            </a:r>
            <a:r>
              <a:rPr lang="en" sz="1000">
                <a:latin typeface="Merriweather"/>
                <a:ea typeface="Merriweather"/>
                <a:cs typeface="Merriweather"/>
                <a:sym typeface="Merriweather"/>
              </a:rPr>
              <a:t> to remote platforms’ server.</a:t>
            </a:r>
            <a:r>
              <a:rPr lang="en" sz="1000"/>
              <a:t> </a:t>
            </a:r>
            <a:endParaRPr sz="1000"/>
          </a:p>
        </p:txBody>
      </p:sp>
      <p:cxnSp>
        <p:nvCxnSpPr>
          <p:cNvPr id="169" name="Google Shape;169;p19"/>
          <p:cNvCxnSpPr>
            <a:endCxn id="167" idx="0"/>
          </p:cNvCxnSpPr>
          <p:nvPr/>
        </p:nvCxnSpPr>
        <p:spPr>
          <a:xfrm flipH="1">
            <a:off x="1303025" y="-27850"/>
            <a:ext cx="5100" cy="647700"/>
          </a:xfrm>
          <a:prstGeom prst="straightConnector1">
            <a:avLst/>
          </a:prstGeom>
          <a:noFill/>
          <a:ln w="9525" cap="flat" cmpd="sng">
            <a:solidFill>
              <a:schemeClr val="dk2"/>
            </a:solidFill>
            <a:prstDash val="solid"/>
            <a:round/>
            <a:headEnd type="none" w="med" len="med"/>
            <a:tailEnd type="triangle" w="med" len="med"/>
          </a:ln>
        </p:spPr>
      </p:cxnSp>
      <p:cxnSp>
        <p:nvCxnSpPr>
          <p:cNvPr id="170" name="Google Shape;170;p19"/>
          <p:cNvCxnSpPr>
            <a:stCxn id="167" idx="3"/>
          </p:cNvCxnSpPr>
          <p:nvPr/>
        </p:nvCxnSpPr>
        <p:spPr>
          <a:xfrm rot="10800000" flipH="1">
            <a:off x="2499125" y="1169450"/>
            <a:ext cx="2665800" cy="600"/>
          </a:xfrm>
          <a:prstGeom prst="straightConnector1">
            <a:avLst/>
          </a:prstGeom>
          <a:noFill/>
          <a:ln w="9525" cap="flat" cmpd="sng">
            <a:solidFill>
              <a:schemeClr val="dk2"/>
            </a:solidFill>
            <a:prstDash val="solid"/>
            <a:round/>
            <a:headEnd type="none" w="med" len="med"/>
            <a:tailEnd type="triangle" w="med" len="med"/>
          </a:ln>
        </p:spPr>
      </p:cxnSp>
      <p:sp>
        <p:nvSpPr>
          <p:cNvPr id="171" name="Google Shape;171;p19"/>
          <p:cNvSpPr txBox="1"/>
          <p:nvPr/>
        </p:nvSpPr>
        <p:spPr>
          <a:xfrm>
            <a:off x="161350" y="2034950"/>
            <a:ext cx="4564200" cy="2515800"/>
          </a:xfrm>
          <a:prstGeom prst="rect">
            <a:avLst/>
          </a:prstGeom>
          <a:gradFill>
            <a:gsLst>
              <a:gs pos="0">
                <a:srgbClr val="DCECD5"/>
              </a:gs>
              <a:gs pos="100000">
                <a:srgbClr val="93BC81"/>
              </a:gs>
            </a:gsLst>
            <a:path path="circle">
              <a:fillToRect l="50000" t="50000" r="50000" b="50000"/>
            </a:path>
            <a:tileRect/>
          </a:grad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2"/>
              </a:buClr>
              <a:buSzPts val="1100"/>
              <a:buFont typeface="Arial"/>
              <a:buNone/>
            </a:pPr>
            <a:r>
              <a:rPr lang="en" sz="1300">
                <a:solidFill>
                  <a:schemeClr val="dk2"/>
                </a:solidFill>
                <a:latin typeface="Source Sans Pro Black"/>
                <a:ea typeface="Source Sans Pro Black"/>
                <a:cs typeface="Source Sans Pro Black"/>
                <a:sym typeface="Source Sans Pro Black"/>
              </a:rPr>
              <a:t>Bridge proposed in solution:</a:t>
            </a:r>
            <a:endParaRPr sz="1300">
              <a:solidFill>
                <a:schemeClr val="dk2"/>
              </a:solidFill>
              <a:latin typeface="Source Sans Pro Black"/>
              <a:ea typeface="Source Sans Pro Black"/>
              <a:cs typeface="Source Sans Pro Black"/>
              <a:sym typeface="Source Sans Pro Black"/>
            </a:endParaRPr>
          </a:p>
          <a:p>
            <a:pPr marL="0" lvl="0" indent="0" algn="l" rtl="0">
              <a:lnSpc>
                <a:spcPct val="115000"/>
              </a:lnSpc>
              <a:spcBef>
                <a:spcPts val="0"/>
              </a:spcBef>
              <a:spcAft>
                <a:spcPts val="0"/>
              </a:spcAft>
              <a:buClr>
                <a:schemeClr val="dk2"/>
              </a:buClr>
              <a:buSzPts val="1100"/>
              <a:buFont typeface="Arial"/>
              <a:buNone/>
            </a:pPr>
            <a:r>
              <a:rPr lang="en" sz="1000" b="1">
                <a:solidFill>
                  <a:schemeClr val="dk2"/>
                </a:solidFill>
                <a:latin typeface="Source Sans Pro"/>
                <a:ea typeface="Source Sans Pro"/>
                <a:cs typeface="Source Sans Pro"/>
                <a:sym typeface="Source Sans Pro"/>
              </a:rPr>
              <a:t>Double puppeted bridge:</a:t>
            </a:r>
            <a:endParaRPr sz="1000" b="1">
              <a:solidFill>
                <a:schemeClr val="dk2"/>
              </a:solidFill>
              <a:latin typeface="Source Sans Pro"/>
              <a:ea typeface="Source Sans Pro"/>
              <a:cs typeface="Source Sans Pro"/>
              <a:sym typeface="Source Sans Pro"/>
            </a:endParaRPr>
          </a:p>
          <a:p>
            <a:pPr marL="457200" lvl="0" indent="-292100" algn="l" rtl="0">
              <a:lnSpc>
                <a:spcPct val="115000"/>
              </a:lnSpc>
              <a:spcBef>
                <a:spcPts val="0"/>
              </a:spcBef>
              <a:spcAft>
                <a:spcPts val="0"/>
              </a:spcAft>
              <a:buClr>
                <a:schemeClr val="dk2"/>
              </a:buClr>
              <a:buSzPts val="1000"/>
              <a:buFont typeface="Source Sans Pro SemiBold"/>
              <a:buChar char="●"/>
            </a:pPr>
            <a:r>
              <a:rPr lang="en" sz="1000">
                <a:solidFill>
                  <a:schemeClr val="dk2"/>
                </a:solidFill>
                <a:latin typeface="Source Sans Pro SemiBold"/>
                <a:ea typeface="Source Sans Pro SemiBold"/>
                <a:cs typeface="Source Sans Pro SemiBold"/>
                <a:sym typeface="Source Sans Pro SemiBold"/>
              </a:rPr>
              <a:t>Simple puppeted bridge:</a:t>
            </a:r>
            <a:endParaRPr sz="1000">
              <a:solidFill>
                <a:schemeClr val="dk2"/>
              </a:solidFill>
              <a:latin typeface="Source Sans Pro SemiBold"/>
              <a:ea typeface="Source Sans Pro SemiBold"/>
              <a:cs typeface="Source Sans Pro SemiBold"/>
              <a:sym typeface="Source Sans Pro SemiBold"/>
            </a:endParaRPr>
          </a:p>
          <a:p>
            <a:pPr marL="914400" lvl="1" indent="-292100" algn="l" rtl="0">
              <a:lnSpc>
                <a:spcPct val="115000"/>
              </a:lnSpc>
              <a:spcBef>
                <a:spcPts val="0"/>
              </a:spcBef>
              <a:spcAft>
                <a:spcPts val="0"/>
              </a:spcAft>
              <a:buClr>
                <a:schemeClr val="dk2"/>
              </a:buClr>
              <a:buSzPts val="1000"/>
              <a:buFont typeface="Source Sans Pro"/>
              <a:buChar char="○"/>
            </a:pPr>
            <a:r>
              <a:rPr lang="en" sz="1000">
                <a:solidFill>
                  <a:schemeClr val="dk2"/>
                </a:solidFill>
                <a:latin typeface="Source Sans Pro"/>
                <a:ea typeface="Source Sans Pro"/>
                <a:cs typeface="Source Sans Pro"/>
                <a:sym typeface="Source Sans Pro"/>
              </a:rPr>
              <a:t>Bridge logs into the remote service as a 3rd party client for that service. Kaching has to have a valid account on the remote system. The Matrix client ‘puppets’ their remote user, such that other users on the remote system aren’t even aware they are speaking to a chatbot via Matrix.</a:t>
            </a:r>
            <a:endParaRPr sz="1000">
              <a:solidFill>
                <a:schemeClr val="dk2"/>
              </a:solidFill>
              <a:latin typeface="Source Sans Pro"/>
              <a:ea typeface="Source Sans Pro"/>
              <a:cs typeface="Source Sans Pro"/>
              <a:sym typeface="Source Sans Pro"/>
            </a:endParaRPr>
          </a:p>
          <a:p>
            <a:pPr marL="914400" lvl="1" indent="-292100" algn="l" rtl="0">
              <a:lnSpc>
                <a:spcPct val="115000"/>
              </a:lnSpc>
              <a:spcBef>
                <a:spcPts val="0"/>
              </a:spcBef>
              <a:spcAft>
                <a:spcPts val="0"/>
              </a:spcAft>
              <a:buClr>
                <a:schemeClr val="dk2"/>
              </a:buClr>
              <a:buSzPts val="1000"/>
              <a:buFont typeface="Merriweather"/>
              <a:buChar char="○"/>
            </a:pPr>
            <a:r>
              <a:rPr lang="en" sz="1000">
                <a:solidFill>
                  <a:schemeClr val="dk2"/>
                </a:solidFill>
                <a:latin typeface="Source Sans Pro"/>
                <a:ea typeface="Source Sans Pro"/>
                <a:cs typeface="Source Sans Pro"/>
                <a:sym typeface="Source Sans Pro"/>
              </a:rPr>
              <a:t>The bridge has to handle the authentication process to log into the other platform on Kaching’s behalf</a:t>
            </a:r>
            <a:r>
              <a:rPr lang="en" sz="1000" b="1">
                <a:solidFill>
                  <a:schemeClr val="dk2"/>
                </a:solidFill>
                <a:latin typeface="Merriweather"/>
                <a:ea typeface="Merriweather"/>
                <a:cs typeface="Merriweather"/>
                <a:sym typeface="Merriweather"/>
              </a:rPr>
              <a:t>.</a:t>
            </a:r>
            <a:endParaRPr sz="1000" b="1">
              <a:solidFill>
                <a:schemeClr val="dk2"/>
              </a:solidFill>
              <a:latin typeface="Merriweather"/>
              <a:ea typeface="Merriweather"/>
              <a:cs typeface="Merriweather"/>
              <a:sym typeface="Merriweather"/>
            </a:endParaRPr>
          </a:p>
          <a:p>
            <a:pPr marL="457200" lvl="0" indent="-292100" algn="l" rtl="0">
              <a:lnSpc>
                <a:spcPct val="115000"/>
              </a:lnSpc>
              <a:spcBef>
                <a:spcPts val="0"/>
              </a:spcBef>
              <a:spcAft>
                <a:spcPts val="0"/>
              </a:spcAft>
              <a:buClr>
                <a:schemeClr val="dk2"/>
              </a:buClr>
              <a:buSzPts val="1000"/>
              <a:buFont typeface="Source Sans Pro SemiBold"/>
              <a:buChar char="●"/>
            </a:pPr>
            <a:r>
              <a:rPr lang="en" sz="1000">
                <a:solidFill>
                  <a:schemeClr val="dk2"/>
                </a:solidFill>
                <a:latin typeface="Source Sans Pro SemiBold"/>
                <a:ea typeface="Source Sans Pro SemiBold"/>
                <a:cs typeface="Source Sans Pro SemiBold"/>
                <a:sym typeface="Source Sans Pro SemiBold"/>
              </a:rPr>
              <a:t>A Double puppeted bridge works in both directions, i.e., if Kaching logs into their native ig/whatsapp client and starts conversations, these should be reflected back into Matrix as if the user had done them there</a:t>
            </a:r>
            <a:endParaRPr sz="1300">
              <a:latin typeface="Source Sans Pro SemiBold"/>
              <a:ea typeface="Source Sans Pro SemiBold"/>
              <a:cs typeface="Source Sans Pro SemiBold"/>
              <a:sym typeface="Source Sans Pro SemiBold"/>
            </a:endParaRPr>
          </a:p>
        </p:txBody>
      </p:sp>
      <p:sp>
        <p:nvSpPr>
          <p:cNvPr id="172" name="Google Shape;172;p19"/>
          <p:cNvSpPr txBox="1"/>
          <p:nvPr/>
        </p:nvSpPr>
        <p:spPr>
          <a:xfrm>
            <a:off x="1833700" y="204350"/>
            <a:ext cx="31407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latin typeface="Merriweather"/>
                <a:ea typeface="Merriweather"/>
                <a:cs typeface="Merriweather"/>
                <a:sym typeface="Merriweather"/>
              </a:rPr>
              <a:t>How does our solution work?</a:t>
            </a:r>
            <a:endParaRPr sz="100" b="1">
              <a:latin typeface="Source Sans Pro"/>
              <a:ea typeface="Source Sans Pro"/>
              <a:cs typeface="Source Sans Pro"/>
              <a:sym typeface="Source Sans Pro"/>
            </a:endParaRPr>
          </a:p>
        </p:txBody>
      </p:sp>
      <p:pic>
        <p:nvPicPr>
          <p:cNvPr id="173" name="Google Shape;173;p19"/>
          <p:cNvPicPr preferRelativeResize="0"/>
          <p:nvPr/>
        </p:nvPicPr>
        <p:blipFill>
          <a:blip r:embed="rId5">
            <a:alphaModFix/>
          </a:blip>
          <a:stretch>
            <a:fillRect/>
          </a:stretch>
        </p:blipFill>
        <p:spPr>
          <a:xfrm>
            <a:off x="5687505" y="1992500"/>
            <a:ext cx="2994420" cy="2895300"/>
          </a:xfrm>
          <a:prstGeom prst="rect">
            <a:avLst/>
          </a:prstGeom>
          <a:noFill/>
          <a:ln>
            <a:noFill/>
          </a:ln>
          <a:effectLst>
            <a:outerShdw blurRad="57150" dist="47625" dir="21540000" algn="bl" rotWithShape="0">
              <a:srgbClr val="000000">
                <a:alpha val="50000"/>
              </a:srgbClr>
            </a:outerShdw>
          </a:effectLst>
        </p:spPr>
      </p:pic>
      <p:pic>
        <p:nvPicPr>
          <p:cNvPr id="174" name="Google Shape;174;p19"/>
          <p:cNvPicPr preferRelativeResize="0"/>
          <p:nvPr/>
        </p:nvPicPr>
        <p:blipFill>
          <a:blip r:embed="rId6">
            <a:alphaModFix/>
          </a:blip>
          <a:stretch>
            <a:fillRect/>
          </a:stretch>
        </p:blipFill>
        <p:spPr>
          <a:xfrm>
            <a:off x="5541225" y="1964650"/>
            <a:ext cx="3140700" cy="29510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67"/>
                                        </p:tgtEl>
                                        <p:attrNameLst>
                                          <p:attrName>style.visibility</p:attrName>
                                        </p:attrNameLst>
                                      </p:cBhvr>
                                      <p:to>
                                        <p:strVal val="visible"/>
                                      </p:to>
                                    </p:set>
                                    <p:animEffect transition="in" filter="fade">
                                      <p:cBhvr>
                                        <p:cTn id="11" dur="1000"/>
                                        <p:tgtEl>
                                          <p:spTgt spid="16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70"/>
                                        </p:tgtEl>
                                        <p:attrNameLst>
                                          <p:attrName>style.visibility</p:attrName>
                                        </p:attrNameLst>
                                      </p:cBhvr>
                                      <p:to>
                                        <p:strVal val="visible"/>
                                      </p:to>
                                    </p:set>
                                    <p:animEffect transition="in" filter="fade">
                                      <p:cBhvr>
                                        <p:cTn id="15" dur="1000"/>
                                        <p:tgtEl>
                                          <p:spTgt spid="17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68"/>
                                        </p:tgtEl>
                                        <p:attrNameLst>
                                          <p:attrName>style.visibility</p:attrName>
                                        </p:attrNameLst>
                                      </p:cBhvr>
                                      <p:to>
                                        <p:strVal val="visible"/>
                                      </p:to>
                                    </p:set>
                                    <p:animEffect transition="in" filter="fade">
                                      <p:cBhvr>
                                        <p:cTn id="19" dur="2300"/>
                                        <p:tgtEl>
                                          <p:spTgt spid="16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73"/>
                                        </p:tgtEl>
                                        <p:attrNameLst>
                                          <p:attrName>style.visibility</p:attrName>
                                        </p:attrNameLst>
                                      </p:cBhvr>
                                      <p:to>
                                        <p:strVal val="visible"/>
                                      </p:to>
                                    </p:set>
                                    <p:animEffect transition="in" filter="fade">
                                      <p:cBhvr>
                                        <p:cTn id="24" dur="1000"/>
                                        <p:tgtEl>
                                          <p:spTgt spid="17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4"/>
                                        </p:tgtEl>
                                        <p:attrNameLst>
                                          <p:attrName>style.visibility</p:attrName>
                                        </p:attrNameLst>
                                      </p:cBhvr>
                                      <p:to>
                                        <p:strVal val="visible"/>
                                      </p:to>
                                    </p:set>
                                    <p:animEffect transition="in" filter="fade">
                                      <p:cBhvr>
                                        <p:cTn id="29" dur="1000"/>
                                        <p:tgtEl>
                                          <p:spTgt spid="174"/>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171"/>
                                        </p:tgtEl>
                                        <p:attrNameLst>
                                          <p:attrName>style.visibility</p:attrName>
                                        </p:attrNameLst>
                                      </p:cBhvr>
                                      <p:to>
                                        <p:strVal val="visible"/>
                                      </p:to>
                                    </p:set>
                                    <p:animEffect transition="in" filter="fade">
                                      <p:cBhvr>
                                        <p:cTn id="33" dur="10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311700" y="126800"/>
            <a:ext cx="8520600" cy="623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b="0">
                <a:solidFill>
                  <a:srgbClr val="FFFFFF"/>
                </a:solidFill>
                <a:latin typeface="Merriweather"/>
                <a:ea typeface="Merriweather"/>
                <a:cs typeface="Merriweather"/>
                <a:sym typeface="Merriweather"/>
              </a:rPr>
              <a:t>Use of Matrix in Solution</a:t>
            </a:r>
            <a:endParaRPr b="0">
              <a:solidFill>
                <a:srgbClr val="FFFFFF"/>
              </a:solidFill>
              <a:latin typeface="Merriweather"/>
              <a:ea typeface="Merriweather"/>
              <a:cs typeface="Merriweather"/>
              <a:sym typeface="Merriweather"/>
            </a:endParaRPr>
          </a:p>
        </p:txBody>
      </p:sp>
      <p:sp>
        <p:nvSpPr>
          <p:cNvPr id="180" name="Google Shape;180;p20"/>
          <p:cNvSpPr txBox="1">
            <a:spLocks noGrp="1"/>
          </p:cNvSpPr>
          <p:nvPr>
            <p:ph type="body" idx="1"/>
          </p:nvPr>
        </p:nvSpPr>
        <p:spPr>
          <a:xfrm>
            <a:off x="120750" y="750200"/>
            <a:ext cx="6191100" cy="4214400"/>
          </a:xfrm>
          <a:prstGeom prst="rect">
            <a:avLst/>
          </a:prstGeom>
          <a:noFill/>
          <a:effectLst>
            <a:outerShdw blurRad="57150" dist="19050" dir="5400000" algn="bl" rotWithShape="0">
              <a:srgbClr val="000000"/>
            </a:outerShdw>
          </a:effectLst>
        </p:spPr>
        <p:txBody>
          <a:bodyPr spcFirstLastPara="1" wrap="square" lIns="91425" tIns="91425" rIns="91425" bIns="91425" anchor="t" anchorCtr="0">
            <a:noAutofit/>
          </a:bodyPr>
          <a:lstStyle/>
          <a:p>
            <a:pPr marL="457200" marR="0" lvl="0" indent="-323850" algn="l" rtl="0">
              <a:lnSpc>
                <a:spcPct val="115000"/>
              </a:lnSpc>
              <a:spcBef>
                <a:spcPts val="0"/>
              </a:spcBef>
              <a:spcAft>
                <a:spcPts val="0"/>
              </a:spcAft>
              <a:buClr>
                <a:srgbClr val="FFFFFF"/>
              </a:buClr>
              <a:buSzPts val="1500"/>
              <a:buFont typeface="Merriweather"/>
              <a:buChar char="●"/>
            </a:pPr>
            <a:r>
              <a:rPr lang="en" sz="1500">
                <a:solidFill>
                  <a:srgbClr val="FFFFFF"/>
                </a:solidFill>
                <a:latin typeface="Merriweather"/>
                <a:ea typeface="Merriweather"/>
                <a:cs typeface="Merriweather"/>
                <a:sym typeface="Merriweather"/>
              </a:rPr>
              <a:t>The development team has to create a </a:t>
            </a:r>
            <a:r>
              <a:rPr lang="en" sz="1500" b="1">
                <a:solidFill>
                  <a:srgbClr val="FFFFFF"/>
                </a:solidFill>
                <a:latin typeface="Merriweather"/>
                <a:ea typeface="Merriweather"/>
                <a:cs typeface="Merriweather"/>
                <a:sym typeface="Merriweather"/>
              </a:rPr>
              <a:t>home-server</a:t>
            </a:r>
            <a:r>
              <a:rPr lang="en" sz="1500">
                <a:solidFill>
                  <a:srgbClr val="FFFFFF"/>
                </a:solidFill>
                <a:latin typeface="Merriweather"/>
                <a:ea typeface="Merriweather"/>
                <a:cs typeface="Merriweather"/>
                <a:sym typeface="Merriweather"/>
              </a:rPr>
              <a:t> using matrix in the back-end.  </a:t>
            </a:r>
            <a:endParaRPr sz="1500">
              <a:solidFill>
                <a:srgbClr val="FFFFFF"/>
              </a:solidFill>
              <a:latin typeface="Merriweather"/>
              <a:ea typeface="Merriweather"/>
              <a:cs typeface="Merriweather"/>
              <a:sym typeface="Merriweather"/>
            </a:endParaRPr>
          </a:p>
          <a:p>
            <a:pPr marL="457200" marR="0" lvl="0" indent="-323850" algn="l" rtl="0">
              <a:lnSpc>
                <a:spcPct val="115000"/>
              </a:lnSpc>
              <a:spcBef>
                <a:spcPts val="0"/>
              </a:spcBef>
              <a:spcAft>
                <a:spcPts val="0"/>
              </a:spcAft>
              <a:buClr>
                <a:srgbClr val="FFFFFF"/>
              </a:buClr>
              <a:buSzPts val="1500"/>
              <a:buFont typeface="Merriweather"/>
              <a:buChar char="●"/>
            </a:pPr>
            <a:r>
              <a:rPr lang="en" sz="1500">
                <a:solidFill>
                  <a:srgbClr val="FFFFFF"/>
                </a:solidFill>
                <a:latin typeface="Merriweather"/>
                <a:ea typeface="Merriweather"/>
                <a:cs typeface="Merriweather"/>
                <a:sym typeface="Merriweather"/>
              </a:rPr>
              <a:t>A </a:t>
            </a:r>
            <a:r>
              <a:rPr lang="en" sz="1500" b="1">
                <a:solidFill>
                  <a:srgbClr val="FFFFFF"/>
                </a:solidFill>
                <a:latin typeface="Merriweather"/>
                <a:ea typeface="Merriweather"/>
                <a:cs typeface="Merriweather"/>
                <a:sym typeface="Merriweather"/>
              </a:rPr>
              <a:t>chat client</a:t>
            </a:r>
            <a:r>
              <a:rPr lang="en" sz="1500">
                <a:solidFill>
                  <a:srgbClr val="FFFFFF"/>
                </a:solidFill>
                <a:latin typeface="Merriweather"/>
                <a:ea typeface="Merriweather"/>
                <a:cs typeface="Merriweather"/>
                <a:sym typeface="Merriweather"/>
              </a:rPr>
              <a:t> (or chatbot) will always remain connected to the matrix server and remain in sync in with kaching’s dashboard. </a:t>
            </a:r>
            <a:endParaRPr sz="1500">
              <a:solidFill>
                <a:srgbClr val="FFFFFF"/>
              </a:solidFill>
              <a:latin typeface="Merriweather"/>
              <a:ea typeface="Merriweather"/>
              <a:cs typeface="Merriweather"/>
              <a:sym typeface="Merriweather"/>
            </a:endParaRPr>
          </a:p>
          <a:p>
            <a:pPr marL="457200" marR="0" lvl="0" indent="-323850" algn="l" rtl="0">
              <a:lnSpc>
                <a:spcPct val="115000"/>
              </a:lnSpc>
              <a:spcBef>
                <a:spcPts val="0"/>
              </a:spcBef>
              <a:spcAft>
                <a:spcPts val="0"/>
              </a:spcAft>
              <a:buClr>
                <a:srgbClr val="FFFFFF"/>
              </a:buClr>
              <a:buSzPts val="1500"/>
              <a:buFont typeface="Merriweather"/>
              <a:buChar char="●"/>
            </a:pPr>
            <a:r>
              <a:rPr lang="en" sz="1500">
                <a:solidFill>
                  <a:srgbClr val="FFFFFF"/>
                </a:solidFill>
                <a:latin typeface="Merriweather"/>
                <a:ea typeface="Merriweather"/>
                <a:cs typeface="Merriweather"/>
                <a:sym typeface="Merriweather"/>
              </a:rPr>
              <a:t>Any new entry is detected and an ID (standard framed DM) is generated via the client to the referrer whose unique </a:t>
            </a:r>
            <a:r>
              <a:rPr lang="en" sz="1500" b="1">
                <a:solidFill>
                  <a:srgbClr val="FFFFFF"/>
                </a:solidFill>
                <a:latin typeface="Merriweather"/>
                <a:ea typeface="Merriweather"/>
                <a:cs typeface="Merriweather"/>
                <a:sym typeface="Merriweather"/>
              </a:rPr>
              <a:t>user_id</a:t>
            </a:r>
            <a:r>
              <a:rPr lang="en" sz="1500">
                <a:solidFill>
                  <a:srgbClr val="FFFFFF"/>
                </a:solidFill>
                <a:latin typeface="Merriweather"/>
                <a:ea typeface="Merriweather"/>
                <a:cs typeface="Merriweather"/>
                <a:sym typeface="Merriweather"/>
              </a:rPr>
              <a:t> and</a:t>
            </a:r>
            <a:r>
              <a:rPr lang="en" sz="1500" b="1">
                <a:solidFill>
                  <a:srgbClr val="FFFFFF"/>
                </a:solidFill>
                <a:latin typeface="Merriweather"/>
                <a:ea typeface="Merriweather"/>
                <a:cs typeface="Merriweather"/>
                <a:sym typeface="Merriweather"/>
              </a:rPr>
              <a:t> platform_id </a:t>
            </a:r>
            <a:r>
              <a:rPr lang="en" sz="1500">
                <a:solidFill>
                  <a:srgbClr val="FFFFFF"/>
                </a:solidFill>
                <a:latin typeface="Merriweather"/>
                <a:ea typeface="Merriweather"/>
                <a:cs typeface="Merriweather"/>
                <a:sym typeface="Merriweather"/>
              </a:rPr>
              <a:t>will be extracted from kaching dashboard. </a:t>
            </a:r>
            <a:endParaRPr sz="1500">
              <a:solidFill>
                <a:srgbClr val="FFFFFF"/>
              </a:solidFill>
              <a:latin typeface="Merriweather"/>
              <a:ea typeface="Merriweather"/>
              <a:cs typeface="Merriweather"/>
              <a:sym typeface="Merriweather"/>
            </a:endParaRPr>
          </a:p>
          <a:p>
            <a:pPr marL="457200" marR="0" lvl="0" indent="-323850" algn="l" rtl="0">
              <a:lnSpc>
                <a:spcPct val="115000"/>
              </a:lnSpc>
              <a:spcBef>
                <a:spcPts val="0"/>
              </a:spcBef>
              <a:spcAft>
                <a:spcPts val="0"/>
              </a:spcAft>
              <a:buClr>
                <a:srgbClr val="FFFFFF"/>
              </a:buClr>
              <a:buSzPts val="1500"/>
              <a:buFont typeface="Merriweather"/>
              <a:buChar char="●"/>
            </a:pPr>
            <a:r>
              <a:rPr lang="en" sz="1500">
                <a:solidFill>
                  <a:srgbClr val="FFFFFF"/>
                </a:solidFill>
                <a:latin typeface="Merriweather"/>
                <a:ea typeface="Merriweather"/>
                <a:cs typeface="Merriweather"/>
                <a:sym typeface="Merriweather"/>
              </a:rPr>
              <a:t>When the awaited reply is received a robust parser extracts UPI ID from the reply and forwards the </a:t>
            </a:r>
            <a:r>
              <a:rPr lang="en" sz="1500" b="1">
                <a:solidFill>
                  <a:srgbClr val="FFFFFF"/>
                </a:solidFill>
                <a:latin typeface="Merriweather"/>
                <a:ea typeface="Merriweather"/>
                <a:cs typeface="Merriweather"/>
                <a:sym typeface="Merriweather"/>
              </a:rPr>
              <a:t>payment request</a:t>
            </a:r>
            <a:r>
              <a:rPr lang="en" sz="1500">
                <a:solidFill>
                  <a:srgbClr val="FFFFFF"/>
                </a:solidFill>
                <a:latin typeface="Merriweather"/>
                <a:ea typeface="Merriweather"/>
                <a:cs typeface="Merriweather"/>
                <a:sym typeface="Merriweather"/>
              </a:rPr>
              <a:t> to PayTm Payout Server.</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4"/>
        <p:cNvGrpSpPr/>
        <p:nvPr/>
      </p:nvGrpSpPr>
      <p:grpSpPr>
        <a:xfrm>
          <a:off x="0" y="0"/>
          <a:ext cx="0" cy="0"/>
          <a:chOff x="0" y="0"/>
          <a:chExt cx="0" cy="0"/>
        </a:xfrm>
      </p:grpSpPr>
      <p:sp>
        <p:nvSpPr>
          <p:cNvPr id="185" name="Google Shape;185;p21"/>
          <p:cNvSpPr txBox="1">
            <a:spLocks noGrp="1"/>
          </p:cNvSpPr>
          <p:nvPr>
            <p:ph type="title"/>
          </p:nvPr>
        </p:nvSpPr>
        <p:spPr>
          <a:xfrm>
            <a:off x="311700" y="421125"/>
            <a:ext cx="8520600" cy="62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not </a:t>
            </a:r>
            <a:r>
              <a:rPr lang="en" u="sng"/>
              <a:t>Texts.com</a:t>
            </a:r>
            <a:r>
              <a:rPr lang="en"/>
              <a:t>?</a:t>
            </a:r>
            <a:endParaRPr/>
          </a:p>
        </p:txBody>
      </p:sp>
      <p:sp>
        <p:nvSpPr>
          <p:cNvPr id="186" name="Google Shape;186;p21"/>
          <p:cNvSpPr txBox="1">
            <a:spLocks noGrp="1"/>
          </p:cNvSpPr>
          <p:nvPr>
            <p:ph type="body" idx="1"/>
          </p:nvPr>
        </p:nvSpPr>
        <p:spPr>
          <a:xfrm>
            <a:off x="311700" y="1327100"/>
            <a:ext cx="8520600" cy="27501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a:t>
            </a:r>
            <a:r>
              <a:rPr lang="en"/>
              <a:t> </a:t>
            </a:r>
            <a:r>
              <a:rPr lang="en" b="1">
                <a:solidFill>
                  <a:srgbClr val="000000"/>
                </a:solidFill>
              </a:rPr>
              <a:t>BETA PHASE</a:t>
            </a:r>
            <a:r>
              <a:rPr lang="en"/>
              <a:t>: </a:t>
            </a:r>
            <a:r>
              <a:rPr lang="en" sz="1700" u="sng">
                <a:solidFill>
                  <a:schemeClr val="hlink"/>
                </a:solidFill>
                <a:latin typeface="Raleway Thin"/>
                <a:ea typeface="Raleway Thin"/>
                <a:cs typeface="Raleway Thin"/>
                <a:sym typeface="Raleway Thin"/>
                <a:hlinkClick r:id="rId4"/>
              </a:rPr>
              <a:t>Texts.com</a:t>
            </a:r>
            <a:r>
              <a:rPr lang="en" sz="1700">
                <a:solidFill>
                  <a:srgbClr val="000000"/>
                </a:solidFill>
                <a:latin typeface="Raleway Thin"/>
                <a:ea typeface="Raleway Thin"/>
                <a:cs typeface="Raleway Thin"/>
                <a:sym typeface="Raleway Thin"/>
              </a:rPr>
              <a:t> might be a potential solution once the alpha version is released. But for now it is in the beta testing phase.</a:t>
            </a:r>
            <a:r>
              <a:rPr lang="en" sz="1100">
                <a:solidFill>
                  <a:srgbClr val="FF0000"/>
                </a:solidFill>
                <a:latin typeface="Arial"/>
                <a:ea typeface="Arial"/>
                <a:cs typeface="Arial"/>
                <a:sym typeface="Arial"/>
              </a:rPr>
              <a:t> </a:t>
            </a:r>
            <a:endParaRPr sz="1100">
              <a:solidFill>
                <a:srgbClr val="FF0000"/>
              </a:solidFill>
              <a:latin typeface="Arial"/>
              <a:ea typeface="Arial"/>
              <a:cs typeface="Arial"/>
              <a:sym typeface="Arial"/>
            </a:endParaRPr>
          </a:p>
          <a:p>
            <a:pPr marL="0" lvl="0" indent="0" algn="l" rtl="0">
              <a:spcBef>
                <a:spcPts val="1600"/>
              </a:spcBef>
              <a:spcAft>
                <a:spcPts val="0"/>
              </a:spcAft>
              <a:buNone/>
            </a:pPr>
            <a:r>
              <a:rPr lang="en">
                <a:solidFill>
                  <a:srgbClr val="000000"/>
                </a:solidFill>
              </a:rPr>
              <a:t>➔</a:t>
            </a:r>
            <a:r>
              <a:rPr lang="en"/>
              <a:t> </a:t>
            </a:r>
            <a:r>
              <a:rPr lang="en" sz="1700">
                <a:solidFill>
                  <a:srgbClr val="000000"/>
                </a:solidFill>
                <a:latin typeface="Raleway Thin"/>
                <a:ea typeface="Raleway Thin"/>
                <a:cs typeface="Raleway Thin"/>
                <a:sym typeface="Raleway Thin"/>
              </a:rPr>
              <a:t>Not all people are given the access to the beta release. Furthermore, we don’t have any knowledge if texts.com would provide any APIs for building chatbots.</a:t>
            </a:r>
            <a:endParaRPr sz="1700">
              <a:solidFill>
                <a:srgbClr val="000000"/>
              </a:solidFill>
              <a:latin typeface="Raleway Thin"/>
              <a:ea typeface="Raleway Thin"/>
              <a:cs typeface="Raleway Thin"/>
              <a:sym typeface="Raleway Thin"/>
            </a:endParaRPr>
          </a:p>
          <a:p>
            <a:pPr marL="0" lvl="0" indent="0" algn="l" rtl="0">
              <a:spcBef>
                <a:spcPts val="1600"/>
              </a:spcBef>
              <a:spcAft>
                <a:spcPts val="0"/>
              </a:spcAft>
              <a:buNone/>
            </a:pPr>
            <a:r>
              <a:rPr lang="en">
                <a:solidFill>
                  <a:srgbClr val="000000"/>
                </a:solidFill>
              </a:rPr>
              <a:t>➔</a:t>
            </a:r>
            <a:r>
              <a:rPr lang="en"/>
              <a:t> </a:t>
            </a:r>
            <a:r>
              <a:rPr lang="en" sz="1700">
                <a:solidFill>
                  <a:srgbClr val="000000"/>
                </a:solidFill>
                <a:latin typeface="Raleway Thin"/>
                <a:ea typeface="Raleway Thin"/>
                <a:cs typeface="Raleway Thin"/>
                <a:sym typeface="Raleway Thin"/>
              </a:rPr>
              <a:t>Other cross-platform messaging apps such as </a:t>
            </a:r>
            <a:r>
              <a:rPr lang="en" sz="1700" u="sng">
                <a:solidFill>
                  <a:schemeClr val="hlink"/>
                </a:solidFill>
                <a:latin typeface="Raleway Thin"/>
                <a:ea typeface="Raleway Thin"/>
                <a:cs typeface="Raleway Thin"/>
                <a:sym typeface="Raleway Thin"/>
                <a:hlinkClick r:id="rId5"/>
              </a:rPr>
              <a:t>Beeper</a:t>
            </a:r>
            <a:r>
              <a:rPr lang="en" sz="1700">
                <a:solidFill>
                  <a:srgbClr val="000000"/>
                </a:solidFill>
                <a:latin typeface="Raleway Thin"/>
                <a:ea typeface="Raleway Thin"/>
                <a:cs typeface="Raleway Thin"/>
                <a:sym typeface="Raleway Thin"/>
              </a:rPr>
              <a:t> are also under beta testing and can provide potential solutions in the future, but currently they cannot be relied upon.</a:t>
            </a:r>
            <a:endParaRPr sz="1600">
              <a:solidFill>
                <a:srgbClr val="000000"/>
              </a:solidFill>
              <a:latin typeface="Raleway Thin"/>
              <a:ea typeface="Raleway Thin"/>
              <a:cs typeface="Raleway Thin"/>
              <a:sym typeface="Raleway Thin"/>
            </a:endParaRPr>
          </a:p>
          <a:p>
            <a:pPr marL="0" lvl="0" indent="0" algn="l" rtl="0">
              <a:spcBef>
                <a:spcPts val="1600"/>
              </a:spcBef>
              <a:spcAft>
                <a:spcPts val="0"/>
              </a:spcAft>
              <a:buNone/>
            </a:pPr>
            <a:endParaRPr sz="1700">
              <a:solidFill>
                <a:srgbClr val="000000"/>
              </a:solidFill>
              <a:latin typeface="Raleway Thin"/>
              <a:ea typeface="Raleway Thin"/>
              <a:cs typeface="Raleway Thin"/>
              <a:sym typeface="Raleway Thin"/>
            </a:endParaRPr>
          </a:p>
          <a:p>
            <a:pPr marL="0" lvl="0" indent="0" algn="l" rtl="0">
              <a:spcBef>
                <a:spcPts val="1600"/>
              </a:spcBef>
              <a:spcAft>
                <a:spcPts val="0"/>
              </a:spcAft>
              <a:buClr>
                <a:schemeClr val="dk2"/>
              </a:buClr>
              <a:buSzPts val="1100"/>
              <a:buFont typeface="Arial"/>
              <a:buNone/>
            </a:pPr>
            <a:endParaRPr/>
          </a:p>
          <a:p>
            <a:pPr marL="0" lvl="0" indent="0" algn="l" rtl="0">
              <a:spcBef>
                <a:spcPts val="1600"/>
              </a:spcBef>
              <a:spcAft>
                <a:spcPts val="0"/>
              </a:spcAft>
              <a:buNone/>
            </a:pPr>
            <a:endParaRPr sz="1100">
              <a:solidFill>
                <a:srgbClr val="FF0000"/>
              </a:solidFill>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1099</Words>
  <Application>Microsoft Office PowerPoint</Application>
  <PresentationFormat>On-screen Show (16:9)</PresentationFormat>
  <Paragraphs>150</Paragraphs>
  <Slides>15</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Caveat</vt:lpstr>
      <vt:lpstr>Source Sans Pro Light</vt:lpstr>
      <vt:lpstr>Source Sans Pro SemiBold</vt:lpstr>
      <vt:lpstr>Merriweather</vt:lpstr>
      <vt:lpstr>Raleway Thin</vt:lpstr>
      <vt:lpstr>Source Sans Pro Black</vt:lpstr>
      <vt:lpstr>Raleway</vt:lpstr>
      <vt:lpstr>Arial</vt:lpstr>
      <vt:lpstr>Source Sans Pro</vt:lpstr>
      <vt:lpstr>Plum</vt:lpstr>
      <vt:lpstr>TPF And Kaching’s Product Case Study </vt:lpstr>
      <vt:lpstr>Problem Statement</vt:lpstr>
      <vt:lpstr>   Highlights of our Solution</vt:lpstr>
      <vt:lpstr>PowerPoint Presentation</vt:lpstr>
      <vt:lpstr>Case 2 : Referrer already listed in Kaching Dashboard</vt:lpstr>
      <vt:lpstr>PowerPoint Presentation</vt:lpstr>
      <vt:lpstr>PowerPoint Presentation</vt:lpstr>
      <vt:lpstr>Use of Matrix in Solution</vt:lpstr>
      <vt:lpstr>Why not Texts.com?</vt:lpstr>
      <vt:lpstr>Parsing the Referrer’s Reply</vt:lpstr>
      <vt:lpstr>PowerPoint Presentation</vt:lpstr>
      <vt:lpstr>PayOut Server </vt:lpstr>
      <vt:lpstr>PowerPoint Presentation</vt:lpstr>
      <vt:lpstr>The Final DM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TPF And Kaching’s Product Case Study </dc:title>
  <dc:creator>acer</dc:creator>
  <cp:lastModifiedBy>pulkit mahajan</cp:lastModifiedBy>
  <cp:revision>1</cp:revision>
  <dcterms:modified xsi:type="dcterms:W3CDTF">2021-03-26T05:23:55Z</dcterms:modified>
</cp:coreProperties>
</file>